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321" r:id="rId5"/>
    <p:sldId id="322" r:id="rId6"/>
    <p:sldId id="323" r:id="rId7"/>
    <p:sldId id="324" r:id="rId8"/>
    <p:sldId id="325" r:id="rId9"/>
    <p:sldId id="326" r:id="rId10"/>
    <p:sldId id="287" r:id="rId11"/>
    <p:sldId id="286" r:id="rId12"/>
    <p:sldId id="288" r:id="rId13"/>
    <p:sldId id="289" r:id="rId14"/>
    <p:sldId id="290" r:id="rId15"/>
    <p:sldId id="291" r:id="rId16"/>
    <p:sldId id="292" r:id="rId17"/>
    <p:sldId id="293" r:id="rId18"/>
    <p:sldId id="294" r:id="rId19"/>
    <p:sldId id="295" r:id="rId20"/>
    <p:sldId id="296" r:id="rId21"/>
    <p:sldId id="299" r:id="rId22"/>
    <p:sldId id="297" r:id="rId23"/>
    <p:sldId id="298" r:id="rId24"/>
    <p:sldId id="274" r:id="rId25"/>
    <p:sldId id="300" r:id="rId26"/>
    <p:sldId id="305" r:id="rId27"/>
    <p:sldId id="307" r:id="rId28"/>
    <p:sldId id="301" r:id="rId29"/>
    <p:sldId id="302" r:id="rId30"/>
    <p:sldId id="303" r:id="rId31"/>
    <p:sldId id="306" r:id="rId32"/>
    <p:sldId id="308" r:id="rId33"/>
    <p:sldId id="260" r:id="rId34"/>
    <p:sldId id="309" r:id="rId35"/>
    <p:sldId id="310" r:id="rId36"/>
    <p:sldId id="311" r:id="rId37"/>
    <p:sldId id="312" r:id="rId38"/>
    <p:sldId id="313" r:id="rId39"/>
    <p:sldId id="270" r:id="rId40"/>
    <p:sldId id="272" r:id="rId41"/>
    <p:sldId id="316" r:id="rId42"/>
    <p:sldId id="275" r:id="rId43"/>
    <p:sldId id="317" r:id="rId44"/>
    <p:sldId id="318" r:id="rId45"/>
    <p:sldId id="319" r:id="rId46"/>
    <p:sldId id="320" r:id="rId47"/>
    <p:sldId id="284" r:id="rId48"/>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6474"/>
          </a:xfrm>
          <a:prstGeom prst="rect">
            <a:avLst/>
          </a:prstGeom>
        </p:spPr>
      </p:pic>
      <p:sp>
        <p:nvSpPr>
          <p:cNvPr id="2" name="Holder 2"/>
          <p:cNvSpPr>
            <a:spLocks noGrp="1"/>
          </p:cNvSpPr>
          <p:nvPr>
            <p:ph type="ctrTitle"/>
          </p:nvPr>
        </p:nvSpPr>
        <p:spPr>
          <a:xfrm>
            <a:off x="3035680" y="3043554"/>
            <a:ext cx="6120638" cy="104140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41708" cy="685647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770026" y="1815210"/>
            <a:ext cx="3679190" cy="3592829"/>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4" name="Holder 4"/>
          <p:cNvSpPr>
            <a:spLocks noGrp="1"/>
          </p:cNvSpPr>
          <p:nvPr>
            <p:ph sz="half" idx="3"/>
          </p:nvPr>
        </p:nvSpPr>
        <p:spPr>
          <a:xfrm>
            <a:off x="6128384" y="1733803"/>
            <a:ext cx="3679190" cy="3592195"/>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2272"/>
            <a:ext cx="12192000" cy="736600"/>
          </a:xfrm>
          <a:custGeom>
            <a:avLst/>
            <a:gdLst/>
            <a:ahLst/>
            <a:cxnLst/>
            <a:rect l="l" t="t" r="r" b="b"/>
            <a:pathLst>
              <a:path w="12192000" h="736600">
                <a:moveTo>
                  <a:pt x="12192000" y="0"/>
                </a:moveTo>
                <a:lnTo>
                  <a:pt x="0" y="0"/>
                </a:lnTo>
                <a:lnTo>
                  <a:pt x="0" y="736091"/>
                </a:lnTo>
                <a:lnTo>
                  <a:pt x="12192000" y="736091"/>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45180" y="519429"/>
            <a:ext cx="5501639" cy="57404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336673" y="2372613"/>
            <a:ext cx="7579995" cy="3075304"/>
          </a:xfrm>
          <a:prstGeom prst="rect">
            <a:avLst/>
          </a:prstGeom>
        </p:spPr>
        <p:txBody>
          <a:bodyPr wrap="square" lIns="0" tIns="0" rIns="0" bIns="0">
            <a:spAutoFit/>
          </a:bodyPr>
          <a:lstStyle>
            <a:lvl1pPr>
              <a:defRPr sz="2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padokya.edu.tr/akademik/erasmus" TargetMode="External"/><Relationship Id="rId2" Type="http://schemas.openxmlformats.org/officeDocument/2006/relationships/hyperlink" Target="https://erasmusbasvuru.ua.gov.tr/"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erasmus_k_14%20(5).xlsx"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ilgipaketi.kapadokya.edu.tr/"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erasmus@kapadokya.edu.tr" TargetMode="External"/><Relationship Id="rId2" Type="http://schemas.openxmlformats.org/officeDocument/2006/relationships/hyperlink" Target="Sunum%20&#246;ncesi%20incele%20l&#252;tfen.pptx"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hyperlink" Target="mailto:alperen.ozen@kapadokya.edu.t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nla&#351;ma%20Listesi-Orhun-KA171-MoU%2018.12.2023%20(1).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
        <p:nvSpPr>
          <p:cNvPr id="3" name="object 3"/>
          <p:cNvSpPr txBox="1">
            <a:spLocks noGrp="1"/>
          </p:cNvSpPr>
          <p:nvPr>
            <p:ph type="title"/>
          </p:nvPr>
        </p:nvSpPr>
        <p:spPr>
          <a:xfrm>
            <a:off x="76200" y="2438400"/>
            <a:ext cx="9144000" cy="2824619"/>
          </a:xfrm>
          <a:prstGeom prst="rect">
            <a:avLst/>
          </a:prstGeom>
        </p:spPr>
        <p:txBody>
          <a:bodyPr vert="horz" wrap="square" lIns="0" tIns="13335" rIns="0" bIns="0" rtlCol="0">
            <a:spAutoFit/>
          </a:bodyPr>
          <a:lstStyle/>
          <a:p>
            <a:pPr marL="12700" algn="ctr">
              <a:lnSpc>
                <a:spcPts val="4490"/>
              </a:lnSpc>
              <a:spcBef>
                <a:spcPts val="105"/>
              </a:spcBef>
            </a:pPr>
            <a:r>
              <a:rPr lang="tr-TR" sz="2400" b="1" dirty="0">
                <a:solidFill>
                  <a:srgbClr val="FFFFFF"/>
                </a:solidFill>
                <a:latin typeface="+mj-lt"/>
                <a:cs typeface="Arial"/>
              </a:rPr>
              <a:t>Kapadokya Üniversitesi</a:t>
            </a:r>
            <a:br>
              <a:rPr lang="tr-TR" sz="2400" b="1" dirty="0">
                <a:solidFill>
                  <a:srgbClr val="FFFFFF"/>
                </a:solidFill>
                <a:latin typeface="+mj-lt"/>
                <a:cs typeface="Arial"/>
              </a:rPr>
            </a:br>
            <a:r>
              <a:rPr lang="tr-TR" sz="2400" b="1" dirty="0">
                <a:solidFill>
                  <a:srgbClr val="FFFFFF"/>
                </a:solidFill>
                <a:latin typeface="+mj-lt"/>
                <a:cs typeface="Arial"/>
              </a:rPr>
              <a:t>Uluslararası İlişkiler ve Değişim Programları Koordinatörlüğü</a:t>
            </a:r>
            <a:br>
              <a:rPr lang="tr-TR" sz="2400" b="1">
                <a:solidFill>
                  <a:srgbClr val="FFFFFF"/>
                </a:solidFill>
                <a:latin typeface="+mj-lt"/>
                <a:cs typeface="Arial"/>
              </a:rPr>
            </a:br>
            <a:r>
              <a:rPr lang="tr-TR" sz="2400" b="1">
                <a:solidFill>
                  <a:srgbClr val="FFFFFF"/>
                </a:solidFill>
                <a:latin typeface="+mj-lt"/>
                <a:cs typeface="Arial"/>
              </a:rPr>
              <a:t>2024-2025 Akademik Yılı</a:t>
            </a:r>
            <a:br>
              <a:rPr lang="tr-TR" sz="2400" b="1" dirty="0">
                <a:solidFill>
                  <a:srgbClr val="FFFFFF"/>
                </a:solidFill>
                <a:latin typeface="+mj-lt"/>
                <a:cs typeface="Arial"/>
              </a:rPr>
            </a:br>
            <a:r>
              <a:rPr lang="tr-TR" sz="2400" b="1" dirty="0">
                <a:solidFill>
                  <a:srgbClr val="FFFFFF"/>
                </a:solidFill>
                <a:latin typeface="+mj-lt"/>
                <a:cs typeface="Arial"/>
              </a:rPr>
              <a:t>Değişim Programları Bilgilendirme Sunumu</a:t>
            </a:r>
            <a:br>
              <a:rPr lang="tr-TR" sz="2400" b="1" dirty="0">
                <a:solidFill>
                  <a:srgbClr val="FFFFFF"/>
                </a:solidFill>
                <a:latin typeface="+mj-lt"/>
                <a:cs typeface="Arial"/>
              </a:rPr>
            </a:br>
            <a:endParaRPr lang="tr-TR" sz="2400" dirty="0">
              <a:latin typeface="+mj-lt"/>
              <a:cs typeface="Arial"/>
            </a:endParaRPr>
          </a:p>
        </p:txBody>
      </p:sp>
      <p:pic>
        <p:nvPicPr>
          <p:cNvPr id="4" name="Resim 3">
            <a:extLst>
              <a:ext uri="{FF2B5EF4-FFF2-40B4-BE49-F238E27FC236}">
                <a16:creationId xmlns:a16="http://schemas.microsoft.com/office/drawing/2014/main" id="{C884CF37-0E00-359C-0250-014B648A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D064-74A0-80D5-DDB6-116FB6668D0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612D467-1F1B-76D1-8FD5-1FE304A49108}"/>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C6CA89E3-D134-A12A-5164-7A4158A615F6}"/>
              </a:ext>
            </a:extLst>
          </p:cNvPr>
          <p:cNvSpPr txBox="1">
            <a:spLocks noGrp="1"/>
          </p:cNvSpPr>
          <p:nvPr>
            <p:ph type="title"/>
          </p:nvPr>
        </p:nvSpPr>
        <p:spPr>
          <a:xfrm>
            <a:off x="457200" y="1753596"/>
            <a:ext cx="7239000" cy="3706784"/>
          </a:xfrm>
          <a:prstGeom prst="rect">
            <a:avLst/>
          </a:prstGeom>
        </p:spPr>
        <p:txBody>
          <a:bodyPr vert="horz" wrap="square" lIns="0" tIns="13335" rIns="0" bIns="0" rtlCol="0">
            <a:spAutoFit/>
          </a:bodyPr>
          <a:lstStyle/>
          <a:p>
            <a:pPr marL="12700">
              <a:lnSpc>
                <a:spcPct val="100000"/>
              </a:lnSpc>
              <a:spcBef>
                <a:spcPts val="105"/>
              </a:spcBef>
            </a:pPr>
            <a:r>
              <a:rPr lang="tr-TR" sz="2400" b="1" dirty="0">
                <a:solidFill>
                  <a:schemeClr val="bg1"/>
                </a:solidFill>
                <a:latin typeface="Calibri"/>
                <a:cs typeface="Calibri"/>
              </a:rPr>
              <a:t>ERASMUS+</a:t>
            </a:r>
            <a:br>
              <a:rPr lang="tr-TR" sz="2400" dirty="0">
                <a:solidFill>
                  <a:schemeClr val="bg1"/>
                </a:solidFill>
                <a:latin typeface="Calibri"/>
                <a:cs typeface="Calibri"/>
              </a:rPr>
            </a:br>
            <a:br>
              <a:rPr lang="tr-TR" sz="2400" dirty="0">
                <a:solidFill>
                  <a:schemeClr val="bg1"/>
                </a:solidFill>
                <a:latin typeface="Calibri"/>
                <a:cs typeface="Calibri"/>
              </a:rPr>
            </a:br>
            <a:r>
              <a:rPr lang="tr-TR" sz="2400" dirty="0">
                <a:solidFill>
                  <a:schemeClr val="bg1"/>
                </a:solidFill>
                <a:latin typeface="Calibri"/>
                <a:cs typeface="Calibri"/>
              </a:rPr>
              <a:t>Erasmus+ 2021-2027 yılları arasında uygulanan eğitim, gençlik ve spor alanlarını kapsayan Avrupa Birliğinin hibe programıdır. Erasmus+ Programı ile kişilere, yaş ve eğitim geçmişlerine bakılmaksızın yeni beceriler kazandırılması, onların kişisel gelişimlerinin güçlendirilmesi ve istihdam olanaklarının artırılması amaçlanmaktadır. Erasmus+ Programının 2021-2027 yılları için tüm Avrupa'daki bütçesi 28,4 Milyar </a:t>
            </a:r>
            <a:r>
              <a:rPr lang="tr-TR" sz="2400" dirty="0" err="1">
                <a:solidFill>
                  <a:schemeClr val="bg1"/>
                </a:solidFill>
                <a:latin typeface="Calibri"/>
                <a:cs typeface="Calibri"/>
              </a:rPr>
              <a:t>Avro'dur</a:t>
            </a:r>
            <a:r>
              <a:rPr lang="tr-TR" sz="2400" dirty="0">
                <a:solidFill>
                  <a:schemeClr val="bg1"/>
                </a:solidFill>
                <a:latin typeface="Calibri"/>
                <a:cs typeface="Calibri"/>
              </a:rPr>
              <a:t>.</a:t>
            </a:r>
            <a:endParaRPr sz="2400" dirty="0">
              <a:solidFill>
                <a:schemeClr val="bg1"/>
              </a:solidFill>
              <a:latin typeface="Calibri"/>
              <a:cs typeface="Calibri"/>
            </a:endParaRPr>
          </a:p>
        </p:txBody>
      </p:sp>
      <p:pic>
        <p:nvPicPr>
          <p:cNvPr id="7" name="Resim 6">
            <a:extLst>
              <a:ext uri="{FF2B5EF4-FFF2-40B4-BE49-F238E27FC236}">
                <a16:creationId xmlns:a16="http://schemas.microsoft.com/office/drawing/2014/main" id="{580A4EAB-E3AA-DE5D-837B-8F2AA24C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42181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67B5DC-DF67-AD62-67A2-E193059DD80B}"/>
              </a:ext>
            </a:extLst>
          </p:cNvPr>
          <p:cNvSpPr>
            <a:spLocks noGrp="1"/>
          </p:cNvSpPr>
          <p:nvPr>
            <p:ph type="subTitle" idx="4"/>
          </p:nvPr>
        </p:nvSpPr>
        <p:spPr>
          <a:xfrm>
            <a:off x="609600" y="2240866"/>
            <a:ext cx="8686800" cy="3077766"/>
          </a:xfrm>
        </p:spPr>
        <p:txBody>
          <a:bodyPr/>
          <a:lstStyle/>
          <a:p>
            <a:r>
              <a:rPr lang="tr-TR" dirty="0" err="1">
                <a:latin typeface="+mj-lt"/>
              </a:rPr>
              <a:t>Desiderius</a:t>
            </a:r>
            <a:r>
              <a:rPr lang="tr-TR" dirty="0">
                <a:latin typeface="+mj-lt"/>
              </a:rPr>
              <a:t> Erasmus (d. 28Ekim 1466, Rotterdam - ö. 12Temmus 1536, Basel) </a:t>
            </a:r>
          </a:p>
          <a:p>
            <a:endParaRPr lang="tr-TR" dirty="0"/>
          </a:p>
          <a:p>
            <a:r>
              <a:rPr lang="tr-TR" dirty="0" err="1">
                <a:latin typeface="+mj-lt"/>
              </a:rPr>
              <a:t>Desiderius</a:t>
            </a:r>
            <a:r>
              <a:rPr lang="tr-TR" dirty="0">
                <a:latin typeface="+mj-lt"/>
              </a:rPr>
              <a:t> Erasmus 1465 - 1536 yılları arasında yaşamış Hollandalı bir felsefe adamıdır. Rönesansla birlikte ortaya çıkan hümanizm akımının öncülerinden ve en büyük temsilcilerinden biri olan Erasmus, </a:t>
            </a:r>
            <a:r>
              <a:rPr lang="tr-TR" u="sng" dirty="0">
                <a:latin typeface="+mj-lt"/>
              </a:rPr>
              <a:t>Avrupa'nın ortak bir sanat ve bilim çatısı altında birleşmesine yaptığı katkılardan dolayı ve çağının eğitim felsefesine olan etkisi ile programa uygun bir isim olarak düşünülmüştür</a:t>
            </a:r>
            <a:r>
              <a:rPr lang="tr-TR" dirty="0">
                <a:latin typeface="+mj-lt"/>
              </a:rPr>
              <a:t>. Hayatı boyunca Avrupa'nın değişik ülkelerinde bir gezgin gibi yaşayan Erasmus’un en önemli eseri "Deliliğe Övgü" (</a:t>
            </a:r>
            <a:r>
              <a:rPr lang="tr-TR" dirty="0" err="1">
                <a:latin typeface="+mj-lt"/>
              </a:rPr>
              <a:t>Moriæ</a:t>
            </a:r>
            <a:r>
              <a:rPr lang="tr-TR" dirty="0">
                <a:latin typeface="+mj-lt"/>
              </a:rPr>
              <a:t> </a:t>
            </a:r>
            <a:r>
              <a:rPr lang="tr-TR" dirty="0" err="1">
                <a:latin typeface="+mj-lt"/>
              </a:rPr>
              <a:t>Encomium</a:t>
            </a:r>
            <a:r>
              <a:rPr lang="tr-TR" dirty="0">
                <a:latin typeface="+mj-lt"/>
              </a:rPr>
              <a:t>), günümüzde de geçerliliğini korumakta ve bağnazlığa karşı kaleme alınmış en önemli yapıtlardan biri sayılmaktadır.</a:t>
            </a:r>
          </a:p>
        </p:txBody>
      </p:sp>
      <p:pic>
        <p:nvPicPr>
          <p:cNvPr id="4" name="Resim 3">
            <a:extLst>
              <a:ext uri="{FF2B5EF4-FFF2-40B4-BE49-F238E27FC236}">
                <a16:creationId xmlns:a16="http://schemas.microsoft.com/office/drawing/2014/main" id="{F13D30BD-5A30-7526-5D78-303CA2F4D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6" name="TextBox 6">
            <a:extLst>
              <a:ext uri="{FF2B5EF4-FFF2-40B4-BE49-F238E27FC236}">
                <a16:creationId xmlns:a16="http://schemas.microsoft.com/office/drawing/2014/main" id="{448CE6E3-366A-FB4B-ACDB-9F04AC3DD6D2}"/>
              </a:ext>
            </a:extLst>
          </p:cNvPr>
          <p:cNvSpPr txBox="1">
            <a:spLocks noGrp="1"/>
          </p:cNvSpPr>
          <p:nvPr>
            <p:ph type="ctrTitle"/>
          </p:nvPr>
        </p:nvSpPr>
        <p:spPr>
          <a:xfrm>
            <a:off x="609600" y="1524000"/>
            <a:ext cx="6121400" cy="492443"/>
          </a:xfrm>
          <a:prstGeom prst="rect">
            <a:avLst/>
          </a:prstGeom>
          <a:noFill/>
        </p:spPr>
        <p:txBody>
          <a:bodyPr wrap="square" rtlCol="0">
            <a:spAutoFit/>
          </a:bodyPr>
          <a:lstStyle/>
          <a:p>
            <a:r>
              <a:rPr lang="tr-TR" sz="3200" dirty="0"/>
              <a:t>Erasmus kimdir?</a:t>
            </a:r>
          </a:p>
        </p:txBody>
      </p:sp>
      <p:pic>
        <p:nvPicPr>
          <p:cNvPr id="7" name="Picture 2">
            <a:extLst>
              <a:ext uri="{FF2B5EF4-FFF2-40B4-BE49-F238E27FC236}">
                <a16:creationId xmlns:a16="http://schemas.microsoft.com/office/drawing/2014/main" id="{E3707BE5-B1CF-E4E5-4EC1-35CFB6B0E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2659006"/>
            <a:ext cx="1160094" cy="1568330"/>
          </a:xfrm>
          <a:prstGeom prst="roundRect">
            <a:avLst>
              <a:gd name="adj" fmla="val 44135"/>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019E-8BA3-72B0-F2BD-1839459C66C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F1C548D-2B80-AD23-689F-348CFAFB29B4}"/>
              </a:ext>
            </a:extLst>
          </p:cNvPr>
          <p:cNvPicPr/>
          <p:nvPr/>
        </p:nvPicPr>
        <p:blipFill>
          <a:blip r:embed="rId2" cstate="print"/>
          <a:stretch>
            <a:fillRect/>
          </a:stretch>
        </p:blipFill>
        <p:spPr>
          <a:xfrm>
            <a:off x="-31955" y="0"/>
            <a:ext cx="12188952" cy="6856474"/>
          </a:xfrm>
          <a:prstGeom prst="rect">
            <a:avLst/>
          </a:prstGeom>
        </p:spPr>
      </p:pic>
      <p:sp>
        <p:nvSpPr>
          <p:cNvPr id="3" name="object 3">
            <a:extLst>
              <a:ext uri="{FF2B5EF4-FFF2-40B4-BE49-F238E27FC236}">
                <a16:creationId xmlns:a16="http://schemas.microsoft.com/office/drawing/2014/main" id="{8E5DB923-66C1-59FE-D1BD-7D19E93ED74F}"/>
              </a:ext>
            </a:extLst>
          </p:cNvPr>
          <p:cNvSpPr txBox="1"/>
          <p:nvPr/>
        </p:nvSpPr>
        <p:spPr>
          <a:xfrm>
            <a:off x="533400" y="1676400"/>
            <a:ext cx="9960610" cy="5133200"/>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Programı hangi ülkeleri kapsar? </a:t>
            </a:r>
          </a:p>
          <a:p>
            <a:pPr marL="12065">
              <a:lnSpc>
                <a:spcPts val="2775"/>
              </a:lnSpc>
              <a:spcBef>
                <a:spcPts val="100"/>
              </a:spcBef>
              <a:buClr>
                <a:srgbClr val="FFFFFF"/>
              </a:buClr>
              <a:tabLst>
                <a:tab pos="697865" algn="l"/>
                <a:tab pos="698500" algn="l"/>
              </a:tabLst>
            </a:pPr>
            <a:endParaRPr lang="tr-TR" sz="24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- 1. ve 2. Grup Ülkeler: </a:t>
            </a:r>
            <a:r>
              <a:rPr lang="tr-TR" sz="2400" spc="-60" dirty="0">
                <a:solidFill>
                  <a:srgbClr val="FFFFFF"/>
                </a:solidFill>
                <a:latin typeface="+mj-lt"/>
                <a:cs typeface="Calibri Light"/>
              </a:rPr>
              <a:t>Almanya, Avusturya, Belçika, Danimarka, Finlandiya, Fransa, Güney Kıbrıs, Hollanda, İrlanda, İspanya, İsveç, İtalya, İzlanda, Lihtenştayn, Lüksemburg, Malta, Norveç, Portekiz, Yunanistan</a:t>
            </a:r>
          </a:p>
          <a:p>
            <a:pPr marL="12065">
              <a:lnSpc>
                <a:spcPts val="2775"/>
              </a:lnSpc>
              <a:spcBef>
                <a:spcPts val="100"/>
              </a:spcBef>
              <a:buClr>
                <a:srgbClr val="FFFFFF"/>
              </a:buClr>
              <a:tabLst>
                <a:tab pos="697865" algn="l"/>
                <a:tab pos="698500" algn="l"/>
              </a:tabLst>
            </a:pPr>
            <a:endParaRPr lang="tr-TR" sz="24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- 3. Grup Ülkeler</a:t>
            </a:r>
            <a:r>
              <a:rPr lang="tr-TR" sz="2400" spc="-60" dirty="0">
                <a:solidFill>
                  <a:srgbClr val="FFFFFF"/>
                </a:solidFill>
                <a:latin typeface="+mj-lt"/>
                <a:cs typeface="Calibri Light"/>
              </a:rPr>
              <a:t>: Bulgaristan, Çek Cumhuriyeti, Estonya, Hırvatistan, Kuzey Makedonya, Letonya, Litvanya, Macaristan, Polonya, Romanya, Sırbistan, Slovakya, Slovenya, Türkiye</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(Türkiye Ulusal Ajansı 2023 KA131 Projesi El Kitabı)</a:t>
            </a:r>
          </a:p>
          <a:p>
            <a:pPr marL="469265" indent="-457200">
              <a:lnSpc>
                <a:spcPts val="2775"/>
              </a:lnSpc>
              <a:spcBef>
                <a:spcPts val="100"/>
              </a:spcBef>
              <a:buClr>
                <a:srgbClr val="FFFFFF"/>
              </a:buClr>
              <a:buAutoNum type="arabicPeriod"/>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endParaRPr lang="tr-TR" sz="2000" dirty="0">
              <a:latin typeface="+mj-lt"/>
              <a:cs typeface="Calibri Light"/>
            </a:endParaRPr>
          </a:p>
          <a:p>
            <a:pPr marL="12065">
              <a:lnSpc>
                <a:spcPts val="2775"/>
              </a:lnSpc>
              <a:spcBef>
                <a:spcPts val="100"/>
              </a:spcBef>
              <a:buClr>
                <a:srgbClr val="FFFFFF"/>
              </a:buClr>
              <a:tabLst>
                <a:tab pos="697865" algn="l"/>
                <a:tab pos="698500" algn="l"/>
              </a:tabLst>
            </a:pPr>
            <a:endParaRPr sz="2000" dirty="0">
              <a:latin typeface="+mj-lt"/>
              <a:cs typeface="Calibri Light"/>
            </a:endParaRPr>
          </a:p>
        </p:txBody>
      </p:sp>
      <p:sp>
        <p:nvSpPr>
          <p:cNvPr id="4" name="object 4">
            <a:extLst>
              <a:ext uri="{FF2B5EF4-FFF2-40B4-BE49-F238E27FC236}">
                <a16:creationId xmlns:a16="http://schemas.microsoft.com/office/drawing/2014/main" id="{B602ADDD-A1A3-5F0E-1045-16442F2BDF20}"/>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5A1C9CB2-D285-ACFE-BB4A-31B69E285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08840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35929-E533-08D0-2F8E-24A4007427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EC513B-CC1F-E73F-DC4F-C3DA919ED644}"/>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689DD4B2-35AA-50BE-38E2-B7DA7EEB472E}"/>
              </a:ext>
            </a:extLst>
          </p:cNvPr>
          <p:cNvSpPr txBox="1">
            <a:spLocks noGrp="1"/>
          </p:cNvSpPr>
          <p:nvPr>
            <p:ph sz="half" idx="2"/>
          </p:nvPr>
        </p:nvSpPr>
        <p:spPr>
          <a:xfrm>
            <a:off x="457200" y="1600200"/>
            <a:ext cx="9037548" cy="5014193"/>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Calibri"/>
                <a:cs typeface="Calibri"/>
              </a:rPr>
              <a:t>AB Üyesi olmayan ülkelerde Erasmus+ Programına katılım mümkün mü?</a:t>
            </a:r>
          </a:p>
          <a:p>
            <a:pPr marL="12700">
              <a:lnSpc>
                <a:spcPct val="100000"/>
              </a:lnSpc>
              <a:spcBef>
                <a:spcPts val="100"/>
              </a:spcBef>
            </a:pPr>
            <a:endParaRPr lang="tr-TR" sz="2000" u="none" spc="-20" dirty="0"/>
          </a:p>
          <a:p>
            <a:pPr marL="12700">
              <a:lnSpc>
                <a:spcPct val="100000"/>
              </a:lnSpc>
              <a:spcBef>
                <a:spcPts val="100"/>
              </a:spcBef>
            </a:pPr>
            <a:r>
              <a:rPr lang="tr-TR" sz="2000" b="0" u="none" spc="-20" dirty="0">
                <a:latin typeface="Calibri"/>
                <a:cs typeface="Calibri"/>
              </a:rPr>
              <a:t>AB üyesi 27 ülke (Almanya, Avusturya, Belçika, Bulgaristan, Çek Cumhuriyeti, Danimarka, Estonya, Finlandiya, Fransa, GKRY, Hırvatistan, Hollanda, İrlanda, İspanya, İsveç, İtalya, Letonya, Litvanya, Lüksemburg, Macaristan, Malta, Polonya, Portekiz, Romanya, Slovakya, Slovenya, Yunanistan) ve AB üyesi olmayan program ülkeleri (İzlanda, Lihtenştayn, Makedonya, Norveç, Sırbistan ve Türkiye) dışında kalan neredeyse tüm ülkeler “Programla İlişkili Olmayan Üçüncü Ülkeler” olarak adlandırılmaktadır. </a:t>
            </a:r>
            <a:r>
              <a:rPr lang="tr-TR" sz="2000" u="none" spc="-20" dirty="0">
                <a:latin typeface="Calibri"/>
                <a:cs typeface="Calibri"/>
              </a:rPr>
              <a:t>KA171-HED</a:t>
            </a:r>
            <a:r>
              <a:rPr lang="tr-TR" sz="2000" b="0" u="none" spc="-20" dirty="0">
                <a:latin typeface="Calibri"/>
                <a:cs typeface="Calibri"/>
              </a:rPr>
              <a:t> proje başvurusu yapılırken, hareketlilik gerçekleştirilmek istenen bölge ve ülkeler belirtilerek başvuru formunda talep edilen bilgiler sağlanır. Değerlendirme süreci sonucunda başvuru formunda belirtilen ve 60 ve üzeri puan alınan bölgelerde bulunan ülkeler ile öğrenci ve personel hareketliliği gerçekleştirilebilir.</a:t>
            </a:r>
          </a:p>
          <a:p>
            <a:pPr marL="12700">
              <a:lnSpc>
                <a:spcPct val="100000"/>
              </a:lnSpc>
              <a:spcBef>
                <a:spcPts val="100"/>
              </a:spcBef>
            </a:pPr>
            <a:endParaRPr lang="tr-TR" sz="2000" u="none" spc="-20" dirty="0"/>
          </a:p>
          <a:p>
            <a:pPr marL="12700">
              <a:lnSpc>
                <a:spcPct val="100000"/>
              </a:lnSpc>
              <a:spcBef>
                <a:spcPts val="100"/>
              </a:spcBef>
            </a:pPr>
            <a:endParaRPr lang="tr-TR" sz="2000" u="none" spc="-20" dirty="0">
              <a:latin typeface="Calibri"/>
              <a:cs typeface="Calibri"/>
            </a:endParaRPr>
          </a:p>
          <a:p>
            <a:pPr marL="12700">
              <a:lnSpc>
                <a:spcPct val="100000"/>
              </a:lnSpc>
              <a:spcBef>
                <a:spcPts val="100"/>
              </a:spcBef>
            </a:pPr>
            <a:endParaRPr lang="tr-TR" sz="2000" u="none" spc="-20" dirty="0"/>
          </a:p>
          <a:p>
            <a:pPr marL="12700">
              <a:lnSpc>
                <a:spcPct val="100000"/>
              </a:lnSpc>
              <a:spcBef>
                <a:spcPts val="100"/>
              </a:spcBef>
            </a:pPr>
            <a:endParaRPr sz="2000" u="none" spc="-20" dirty="0">
              <a:latin typeface="Calibri"/>
              <a:cs typeface="Calibri"/>
            </a:endParaRPr>
          </a:p>
        </p:txBody>
      </p:sp>
      <p:sp>
        <p:nvSpPr>
          <p:cNvPr id="4" name="object 4">
            <a:extLst>
              <a:ext uri="{FF2B5EF4-FFF2-40B4-BE49-F238E27FC236}">
                <a16:creationId xmlns:a16="http://schemas.microsoft.com/office/drawing/2014/main" id="{E3CAF175-12C6-5C95-F2EC-652EE33938B8}"/>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B175CBE7-B4A3-F40D-AB44-B2C6E566A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9330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DFA793-E5B7-44E4-DA9B-734F0FD11766}"/>
              </a:ext>
            </a:extLst>
          </p:cNvPr>
          <p:cNvSpPr>
            <a:spLocks noGrp="1"/>
          </p:cNvSpPr>
          <p:nvPr>
            <p:ph type="ctrTitle"/>
          </p:nvPr>
        </p:nvSpPr>
        <p:spPr>
          <a:xfrm>
            <a:off x="457200" y="1676400"/>
            <a:ext cx="11049000" cy="1846659"/>
          </a:xfrm>
        </p:spPr>
        <p:txBody>
          <a:bodyPr/>
          <a:lstStyle/>
          <a:p>
            <a:r>
              <a:rPr lang="tr-TR" sz="2400" dirty="0">
                <a:latin typeface="+mj-lt"/>
              </a:rPr>
              <a:t>Türkiye Ulusal Ajansı kimdir?</a:t>
            </a:r>
            <a:br>
              <a:rPr lang="tr-TR" sz="2400" dirty="0">
                <a:latin typeface="+mj-lt"/>
              </a:rPr>
            </a:br>
            <a:br>
              <a:rPr lang="tr-TR" sz="2400" dirty="0">
                <a:latin typeface="+mj-lt"/>
              </a:rPr>
            </a:br>
            <a:r>
              <a:rPr lang="tr-TR" sz="2400" dirty="0">
                <a:latin typeface="+mj-lt"/>
              </a:rPr>
              <a:t>-</a:t>
            </a:r>
            <a:r>
              <a:rPr lang="tr-TR" sz="2400" b="0" dirty="0">
                <a:latin typeface="+mj-lt"/>
              </a:rPr>
              <a:t>AB Erasmus+ ve Avrupa Dayanışma Programlarının (ESC) ülkemizde yürütülmesinden sorumlu kamu kurumudur. Yükseköğretim Kurumları’nda yürütülmesi planlanan hareketlilikler ile ilgili Türkiye Ulusal Ajansı tarafından belirlenir</a:t>
            </a:r>
          </a:p>
        </p:txBody>
      </p:sp>
      <p:sp>
        <p:nvSpPr>
          <p:cNvPr id="3" name="Alt Başlık 2">
            <a:extLst>
              <a:ext uri="{FF2B5EF4-FFF2-40B4-BE49-F238E27FC236}">
                <a16:creationId xmlns:a16="http://schemas.microsoft.com/office/drawing/2014/main" id="{420D29A5-E1C9-B3A3-2ADC-3FF9FA961683}"/>
              </a:ext>
            </a:extLst>
          </p:cNvPr>
          <p:cNvSpPr>
            <a:spLocks noGrp="1"/>
          </p:cNvSpPr>
          <p:nvPr>
            <p:ph type="subTitle" idx="4"/>
          </p:nvPr>
        </p:nvSpPr>
        <p:spPr>
          <a:xfrm>
            <a:off x="1828800" y="3840480"/>
            <a:ext cx="8534400" cy="307777"/>
          </a:xfrm>
        </p:spPr>
        <p:txBody>
          <a:bodyPr/>
          <a:lstStyle/>
          <a:p>
            <a:r>
              <a:rPr lang="tr-TR" dirty="0"/>
              <a:t> </a:t>
            </a:r>
          </a:p>
        </p:txBody>
      </p:sp>
      <p:pic>
        <p:nvPicPr>
          <p:cNvPr id="9" name="Resim 8">
            <a:extLst>
              <a:ext uri="{FF2B5EF4-FFF2-40B4-BE49-F238E27FC236}">
                <a16:creationId xmlns:a16="http://schemas.microsoft.com/office/drawing/2014/main" id="{07FD2767-047A-2413-B5FD-761CDAF07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98412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729B-DC2C-0EA5-8C5A-BA757012A06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C102997-29B3-DD87-1F4B-560D8FE97DD1}"/>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73BCE96C-A4EE-B788-ED3C-3C0A7C9A3309}"/>
              </a:ext>
            </a:extLst>
          </p:cNvPr>
          <p:cNvSpPr txBox="1">
            <a:spLocks noGrp="1"/>
          </p:cNvSpPr>
          <p:nvPr>
            <p:ph type="title"/>
          </p:nvPr>
        </p:nvSpPr>
        <p:spPr>
          <a:xfrm>
            <a:off x="457200" y="1600200"/>
            <a:ext cx="8610600" cy="4230004"/>
          </a:xfrm>
          <a:prstGeom prst="rect">
            <a:avLst/>
          </a:prstGeom>
        </p:spPr>
        <p:txBody>
          <a:bodyPr vert="horz" wrap="square" lIns="0" tIns="13335" rIns="0" bIns="0" rtlCol="0">
            <a:spAutoFit/>
          </a:bodyPr>
          <a:lstStyle/>
          <a:p>
            <a:pPr marL="12700">
              <a:lnSpc>
                <a:spcPct val="100000"/>
              </a:lnSpc>
              <a:spcBef>
                <a:spcPts val="105"/>
              </a:spcBef>
            </a:pPr>
            <a:r>
              <a:rPr lang="tr-TR" sz="1600" b="1" dirty="0">
                <a:solidFill>
                  <a:schemeClr val="bg1"/>
                </a:solidFill>
                <a:latin typeface="Calibri"/>
                <a:cs typeface="Calibri"/>
              </a:rPr>
              <a:t>ERASMUS+ Programının bireyler üzerinde olumlu etkileri nelerdir?</a:t>
            </a:r>
            <a:br>
              <a:rPr lang="tr-TR" sz="1600" b="1" dirty="0">
                <a:solidFill>
                  <a:schemeClr val="bg1"/>
                </a:solidFill>
                <a:latin typeface="Calibri"/>
                <a:cs typeface="Calibri"/>
              </a:rPr>
            </a:br>
            <a:br>
              <a:rPr lang="tr-TR" sz="1600" b="1" dirty="0">
                <a:solidFill>
                  <a:schemeClr val="bg1"/>
                </a:solidFill>
                <a:latin typeface="Calibri"/>
                <a:cs typeface="Calibri"/>
              </a:rPr>
            </a:br>
            <a:r>
              <a:rPr lang="tr-TR" sz="1500" b="1" dirty="0">
                <a:solidFill>
                  <a:schemeClr val="bg1"/>
                </a:solidFill>
                <a:latin typeface="Calibri"/>
                <a:cs typeface="Calibri"/>
              </a:rPr>
              <a:t>Kültürel Çeşitlilik ve Anlayış: </a:t>
            </a:r>
            <a:r>
              <a:rPr lang="tr-TR" sz="1500" dirty="0">
                <a:solidFill>
                  <a:schemeClr val="bg1"/>
                </a:solidFill>
                <a:latin typeface="Calibri"/>
                <a:cs typeface="Calibri"/>
              </a:rPr>
              <a:t>ERASMUS+ Programı, farklı ülkelerden gelen öğrencilerin bir araya gelmesini sağlar. Bu, kültürel çeşitliliği artırır ve katılımcılar arasında kültürler arası anlayışı geliştirir. </a:t>
            </a:r>
            <a:br>
              <a:rPr lang="tr-TR" sz="1500" dirty="0">
                <a:solidFill>
                  <a:schemeClr val="bg1"/>
                </a:solidFill>
                <a:latin typeface="Calibri"/>
                <a:cs typeface="Calibri"/>
              </a:rPr>
            </a:br>
            <a:r>
              <a:rPr lang="tr-TR" sz="1500" b="1" dirty="0">
                <a:solidFill>
                  <a:schemeClr val="bg1"/>
                </a:solidFill>
                <a:latin typeface="Calibri"/>
                <a:cs typeface="Calibri"/>
              </a:rPr>
              <a:t>Dil Becerileri Gelişimi: </a:t>
            </a:r>
            <a:r>
              <a:rPr lang="tr-TR" sz="1500" dirty="0">
                <a:solidFill>
                  <a:schemeClr val="bg1"/>
                </a:solidFill>
                <a:latin typeface="Calibri"/>
                <a:cs typeface="Calibri"/>
              </a:rPr>
              <a:t>Program, öğrencilere yabancı bir ülkede öğrenim görme veya staj yapma fırsatı sunar. Bu da dil becerilerini geliştirmelerine yardımcı olur ve uluslararası iletişim becerilerini artırır. </a:t>
            </a:r>
            <a:br>
              <a:rPr lang="tr-TR" sz="1500" dirty="0">
                <a:solidFill>
                  <a:schemeClr val="bg1"/>
                </a:solidFill>
                <a:latin typeface="Calibri"/>
                <a:cs typeface="Calibri"/>
              </a:rPr>
            </a:br>
            <a:r>
              <a:rPr lang="tr-TR" sz="1500" b="1" dirty="0">
                <a:solidFill>
                  <a:schemeClr val="bg1"/>
                </a:solidFill>
                <a:latin typeface="Calibri"/>
                <a:cs typeface="Calibri"/>
              </a:rPr>
              <a:t>Mesleki Gelişim: </a:t>
            </a:r>
            <a:r>
              <a:rPr lang="tr-TR" sz="1500" dirty="0">
                <a:solidFill>
                  <a:schemeClr val="bg1"/>
                </a:solidFill>
                <a:latin typeface="Calibri"/>
                <a:cs typeface="Calibri"/>
              </a:rPr>
              <a:t>Özellikle staj yapma imkanı sunan ERASMUS+ Programı, öğrencilerin mesleki gelişimine katkı sağlar. İş dünyasındaki pratik deneyim, öğrencilerin gelecekteki kariyerleri için önemli bir avantaj olabilir. </a:t>
            </a:r>
            <a:br>
              <a:rPr lang="tr-TR" sz="1500" dirty="0">
                <a:solidFill>
                  <a:schemeClr val="bg1"/>
                </a:solidFill>
                <a:latin typeface="Calibri"/>
                <a:cs typeface="Calibri"/>
              </a:rPr>
            </a:br>
            <a:r>
              <a:rPr lang="tr-TR" sz="1500" b="1" dirty="0">
                <a:solidFill>
                  <a:schemeClr val="bg1"/>
                </a:solidFill>
                <a:latin typeface="Calibri"/>
                <a:cs typeface="Calibri"/>
              </a:rPr>
              <a:t>Kişisel Gelişim: </a:t>
            </a:r>
            <a:r>
              <a:rPr lang="tr-TR" sz="1500" dirty="0">
                <a:solidFill>
                  <a:schemeClr val="bg1"/>
                </a:solidFill>
                <a:latin typeface="Calibri"/>
                <a:cs typeface="Calibri"/>
              </a:rPr>
              <a:t>Yurtdışında bir süre geçirmek, öğrencilerin bağımsızlık, problem çözme ve adaptasyon becerilerini geliştirmelerine katkıda bulunur. Bu deneyim, kişisel büyüme ve olgunlaşma sürecini destekler. </a:t>
            </a:r>
            <a:br>
              <a:rPr lang="tr-TR" sz="1500" dirty="0">
                <a:solidFill>
                  <a:schemeClr val="bg1"/>
                </a:solidFill>
                <a:latin typeface="Calibri"/>
                <a:cs typeface="Calibri"/>
              </a:rPr>
            </a:br>
            <a:r>
              <a:rPr lang="tr-TR" sz="1500" b="1" dirty="0">
                <a:solidFill>
                  <a:schemeClr val="bg1"/>
                </a:solidFill>
                <a:latin typeface="Calibri"/>
                <a:cs typeface="Calibri"/>
              </a:rPr>
              <a:t>Avrupa Birliği İçinde İşbirliği: </a:t>
            </a:r>
            <a:r>
              <a:rPr lang="tr-TR" sz="1500" dirty="0">
                <a:solidFill>
                  <a:schemeClr val="bg1"/>
                </a:solidFill>
                <a:latin typeface="Calibri"/>
                <a:cs typeface="Calibri"/>
              </a:rPr>
              <a:t>ERASMUS+ Programı, farklı ülkelerden gelen öğrencilerin ve gençlerin bir araya gelmesini sağlar. Bu, Avrupa Birliği içinde işbirliği ve arkadaşlık ilişkilerinin oluşturulmasına katkı sağlar. Akademik ve Kültürel </a:t>
            </a:r>
            <a:r>
              <a:rPr lang="tr-TR" sz="1500" b="1" dirty="0">
                <a:solidFill>
                  <a:schemeClr val="bg1"/>
                </a:solidFill>
                <a:latin typeface="Calibri"/>
                <a:cs typeface="Calibri"/>
              </a:rPr>
              <a:t>Zenginleşme: </a:t>
            </a:r>
            <a:r>
              <a:rPr lang="tr-TR" sz="1500" dirty="0">
                <a:solidFill>
                  <a:schemeClr val="bg1"/>
                </a:solidFill>
                <a:latin typeface="Calibri"/>
                <a:cs typeface="Calibri"/>
              </a:rPr>
              <a:t>Program, öğrencilere farklı ülkelerdeki eğitim kurumlarında öğrenim görme fırsatı tanır. Bu da akademik bilgiye ek olarak kültürel açıdan da zenginleşmelerine olanak sağlar. </a:t>
            </a:r>
            <a:br>
              <a:rPr lang="tr-TR" sz="1500" dirty="0">
                <a:solidFill>
                  <a:schemeClr val="bg1"/>
                </a:solidFill>
                <a:latin typeface="Calibri"/>
                <a:cs typeface="Calibri"/>
              </a:rPr>
            </a:br>
            <a:r>
              <a:rPr lang="tr-TR" sz="1500" b="1" dirty="0">
                <a:solidFill>
                  <a:schemeClr val="bg1"/>
                </a:solidFill>
                <a:latin typeface="Calibri"/>
                <a:cs typeface="Calibri"/>
              </a:rPr>
              <a:t>Uluslararası İş İmkanları: </a:t>
            </a:r>
            <a:r>
              <a:rPr lang="tr-TR" sz="1500" dirty="0">
                <a:solidFill>
                  <a:schemeClr val="bg1"/>
                </a:solidFill>
                <a:latin typeface="Calibri"/>
                <a:cs typeface="Calibri"/>
              </a:rPr>
              <a:t>ERASMUS+ deneyimi, öğrencilere uluslararası iş bağlantıları kurma ve küresel iş dünyasında yer bulma konusunda avantaj sağlar.</a:t>
            </a:r>
            <a:br>
              <a:rPr lang="tr-TR" sz="1500" dirty="0">
                <a:solidFill>
                  <a:schemeClr val="bg1"/>
                </a:solidFill>
                <a:latin typeface="Calibri"/>
                <a:cs typeface="Calibri"/>
              </a:rPr>
            </a:br>
            <a:br>
              <a:rPr lang="tr-TR" sz="1600" b="1" dirty="0">
                <a:solidFill>
                  <a:schemeClr val="bg1"/>
                </a:solidFill>
                <a:latin typeface="Calibri"/>
                <a:cs typeface="Calibri"/>
              </a:rPr>
            </a:br>
            <a:endParaRPr sz="1600" dirty="0">
              <a:solidFill>
                <a:schemeClr val="bg1"/>
              </a:solidFill>
              <a:latin typeface="Calibri"/>
              <a:cs typeface="Calibri"/>
            </a:endParaRPr>
          </a:p>
        </p:txBody>
      </p:sp>
      <p:pic>
        <p:nvPicPr>
          <p:cNvPr id="7" name="Resim 6">
            <a:extLst>
              <a:ext uri="{FF2B5EF4-FFF2-40B4-BE49-F238E27FC236}">
                <a16:creationId xmlns:a16="http://schemas.microsoft.com/office/drawing/2014/main" id="{2006C3C5-9387-9D7A-6CCB-49EDF39B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62579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03CF-1AD1-B4FC-5DE8-6ABB0ED2FE5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139A003-9A2C-A787-5025-F1D11DBB185F}"/>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4BDC4747-6DD7-D866-C5DB-4EC71E8B38F6}"/>
              </a:ext>
            </a:extLst>
          </p:cNvPr>
          <p:cNvSpPr txBox="1"/>
          <p:nvPr/>
        </p:nvSpPr>
        <p:spPr>
          <a:xfrm>
            <a:off x="533400" y="1676400"/>
            <a:ext cx="9960610" cy="4055982"/>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Erasmus+ Programı kapsamında desteklenen faaliyetler temel olarak 3 Ana Eylem (AE, </a:t>
            </a:r>
            <a:r>
              <a:rPr lang="tr-TR" sz="2400" spc="-60" dirty="0" err="1">
                <a:solidFill>
                  <a:srgbClr val="FFFFFF"/>
                </a:solidFill>
                <a:latin typeface="+mj-lt"/>
                <a:cs typeface="Calibri Light"/>
              </a:rPr>
              <a:t>Key</a:t>
            </a:r>
            <a:r>
              <a:rPr lang="tr-TR" sz="2400" spc="-60" dirty="0">
                <a:solidFill>
                  <a:srgbClr val="FFFFFF"/>
                </a:solidFill>
                <a:latin typeface="+mj-lt"/>
                <a:cs typeface="Calibri Light"/>
              </a:rPr>
              <a:t> Action, KA)  ve 2 Özel Eylem altında toplanıyor: </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u="sng" spc="-60" dirty="0">
                <a:solidFill>
                  <a:srgbClr val="FFFFFF"/>
                </a:solidFill>
                <a:latin typeface="+mj-lt"/>
                <a:cs typeface="Calibri Light"/>
              </a:rPr>
              <a:t>Ana Eylem 1: Bireylerin Öğrenme Hareketliliği </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Ana Eylem 2: Yenilik ve İyi Uygulamaların Değişimi için İşbirliği</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Ana Eylem 3: Politika Reformuna Destek </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Özel Eylem1: Jean </a:t>
            </a:r>
            <a:r>
              <a:rPr lang="tr-TR" sz="2400" spc="-60" dirty="0" err="1">
                <a:solidFill>
                  <a:srgbClr val="FFFFFF"/>
                </a:solidFill>
                <a:latin typeface="+mj-lt"/>
                <a:cs typeface="Calibri Light"/>
              </a:rPr>
              <a:t>Monnet</a:t>
            </a:r>
            <a:r>
              <a:rPr lang="tr-TR" sz="2400" spc="-60" dirty="0">
                <a:solidFill>
                  <a:srgbClr val="FFFFFF"/>
                </a:solidFill>
                <a:latin typeface="+mj-lt"/>
                <a:cs typeface="Calibri Light"/>
              </a:rPr>
              <a:t> Programı </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Özel Eylem2: Spor Destekleri</a:t>
            </a:r>
          </a:p>
          <a:p>
            <a:pPr marL="12065">
              <a:lnSpc>
                <a:spcPts val="2775"/>
              </a:lnSpc>
              <a:spcBef>
                <a:spcPts val="100"/>
              </a:spcBef>
              <a:buClr>
                <a:srgbClr val="FFFFFF"/>
              </a:buClr>
              <a:tabLst>
                <a:tab pos="697865" algn="l"/>
                <a:tab pos="698500" algn="l"/>
              </a:tabLst>
            </a:pPr>
            <a:endParaRPr lang="tr-TR" sz="2000" dirty="0">
              <a:latin typeface="+mj-lt"/>
              <a:cs typeface="Calibri Light"/>
            </a:endParaRPr>
          </a:p>
          <a:p>
            <a:pPr marL="12065">
              <a:lnSpc>
                <a:spcPts val="2775"/>
              </a:lnSpc>
              <a:spcBef>
                <a:spcPts val="100"/>
              </a:spcBef>
              <a:buClr>
                <a:srgbClr val="FFFFFF"/>
              </a:buClr>
              <a:tabLst>
                <a:tab pos="697865" algn="l"/>
                <a:tab pos="698500" algn="l"/>
              </a:tabLst>
            </a:pPr>
            <a:endParaRPr sz="2000" dirty="0">
              <a:latin typeface="+mj-lt"/>
              <a:cs typeface="Calibri Light"/>
            </a:endParaRPr>
          </a:p>
        </p:txBody>
      </p:sp>
      <p:sp>
        <p:nvSpPr>
          <p:cNvPr id="4" name="object 4">
            <a:extLst>
              <a:ext uri="{FF2B5EF4-FFF2-40B4-BE49-F238E27FC236}">
                <a16:creationId xmlns:a16="http://schemas.microsoft.com/office/drawing/2014/main" id="{BDDAE22E-F7F1-160F-157F-1AD6B2A049FF}"/>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549CD7BF-C33C-E9A6-703E-9DCB162C8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45945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021D5A-8F4B-569A-3825-CF1ECC9FA2EE}"/>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5512E84B-6BA3-98C0-569B-C5D956DCB28C}"/>
              </a:ext>
            </a:extLst>
          </p:cNvPr>
          <p:cNvSpPr>
            <a:spLocks noGrp="1"/>
          </p:cNvSpPr>
          <p:nvPr>
            <p:ph type="subTitle" idx="4"/>
          </p:nvPr>
        </p:nvSpPr>
        <p:spPr>
          <a:xfrm>
            <a:off x="533400" y="1644988"/>
            <a:ext cx="8534400" cy="2154436"/>
          </a:xfrm>
        </p:spPr>
        <p:txBody>
          <a:bodyPr/>
          <a:lstStyle/>
          <a:p>
            <a:r>
              <a:rPr lang="tr-TR" b="1" dirty="0">
                <a:latin typeface="+mj-lt"/>
              </a:rPr>
              <a:t>Ana Eylem 1: Bireylerin Öğrenme Hareketliliği </a:t>
            </a:r>
          </a:p>
          <a:p>
            <a:endParaRPr lang="tr-TR" b="1" dirty="0">
              <a:latin typeface="+mj-lt"/>
            </a:endParaRPr>
          </a:p>
          <a:p>
            <a:r>
              <a:rPr lang="tr-TR" dirty="0">
                <a:latin typeface="+mj-lt"/>
              </a:rPr>
              <a:t>1)Öğrenci Hareketliliği </a:t>
            </a:r>
          </a:p>
          <a:p>
            <a:endParaRPr lang="tr-TR" dirty="0">
              <a:latin typeface="+mj-lt"/>
            </a:endParaRPr>
          </a:p>
          <a:p>
            <a:r>
              <a:rPr lang="tr-TR" dirty="0">
                <a:latin typeface="+mj-lt"/>
              </a:rPr>
              <a:t>2)Ortak kurumlarda öğrenim görme İşletmelerde/iş yerlerinde staj </a:t>
            </a:r>
          </a:p>
          <a:p>
            <a:endParaRPr lang="tr-TR" dirty="0">
              <a:latin typeface="+mj-lt"/>
            </a:endParaRPr>
          </a:p>
          <a:p>
            <a:r>
              <a:rPr lang="tr-TR" dirty="0">
                <a:latin typeface="+mj-lt"/>
              </a:rPr>
              <a:t>3)Personel Hareketliliği</a:t>
            </a:r>
          </a:p>
        </p:txBody>
      </p:sp>
    </p:spTree>
    <p:extLst>
      <p:ext uri="{BB962C8B-B14F-4D97-AF65-F5344CB8AC3E}">
        <p14:creationId xmlns:p14="http://schemas.microsoft.com/office/powerpoint/2010/main" val="284013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1D55-C335-B46D-DFDB-1B05392CF2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2254799-778C-1177-DB74-AD81535F6359}"/>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66A90AD4-2674-1F21-8A5E-B521B75A03F6}"/>
              </a:ext>
            </a:extLst>
          </p:cNvPr>
          <p:cNvSpPr txBox="1">
            <a:spLocks noGrp="1"/>
          </p:cNvSpPr>
          <p:nvPr>
            <p:ph sz="half" idx="2"/>
          </p:nvPr>
        </p:nvSpPr>
        <p:spPr>
          <a:xfrm>
            <a:off x="457200" y="1524632"/>
            <a:ext cx="9037548" cy="4424288"/>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mj-lt"/>
                <a:cs typeface="Calibri"/>
              </a:rPr>
              <a:t>Öğrenim ve Staj Hareketliliği</a:t>
            </a:r>
            <a:br>
              <a:rPr lang="tr-TR" sz="2000" u="none" spc="-20" dirty="0">
                <a:latin typeface="+mj-lt"/>
                <a:cs typeface="Calibri"/>
              </a:rPr>
            </a:br>
            <a:endParaRPr lang="tr-TR" sz="2000" u="none" spc="-20" dirty="0">
              <a:latin typeface="+mj-lt"/>
              <a:cs typeface="Calibri"/>
            </a:endParaRPr>
          </a:p>
          <a:p>
            <a:pPr marL="12700">
              <a:lnSpc>
                <a:spcPct val="100000"/>
              </a:lnSpc>
              <a:spcBef>
                <a:spcPts val="100"/>
              </a:spcBef>
            </a:pPr>
            <a:r>
              <a:rPr lang="tr-TR" sz="2000" b="0" u="none" spc="-20" dirty="0">
                <a:latin typeface="+mj-lt"/>
                <a:cs typeface="Calibri"/>
              </a:rPr>
              <a:t>Azami Süreler: </a:t>
            </a:r>
          </a:p>
          <a:p>
            <a:pPr marL="12700">
              <a:lnSpc>
                <a:spcPct val="100000"/>
              </a:lnSpc>
              <a:spcBef>
                <a:spcPts val="100"/>
              </a:spcBef>
            </a:pPr>
            <a:r>
              <a:rPr lang="tr-TR" sz="2000" b="0" u="none" spc="-20" dirty="0">
                <a:latin typeface="+mj-lt"/>
              </a:rPr>
              <a:t>1)Öğrenim Hareketliliği minimum </a:t>
            </a:r>
            <a:r>
              <a:rPr lang="tr-TR" sz="2000" u="none" spc="-20" dirty="0">
                <a:latin typeface="+mj-lt"/>
              </a:rPr>
              <a:t>3 ay,</a:t>
            </a:r>
            <a:r>
              <a:rPr lang="tr-TR" sz="2000" b="0" u="none" spc="-20" dirty="0">
                <a:latin typeface="+mj-lt"/>
              </a:rPr>
              <a:t> maksimum </a:t>
            </a:r>
            <a:r>
              <a:rPr lang="tr-TR" sz="2000" u="none" spc="-20" dirty="0">
                <a:latin typeface="+mj-lt"/>
              </a:rPr>
              <a:t>12 ay </a:t>
            </a:r>
            <a:r>
              <a:rPr lang="tr-TR" sz="2000" b="0" u="none" spc="-20" dirty="0">
                <a:latin typeface="+mj-lt"/>
              </a:rPr>
              <a:t>olarak gerçekleştirilebilir.</a:t>
            </a:r>
          </a:p>
          <a:p>
            <a:pPr marL="12700">
              <a:lnSpc>
                <a:spcPct val="100000"/>
              </a:lnSpc>
              <a:spcBef>
                <a:spcPts val="100"/>
              </a:spcBef>
            </a:pPr>
            <a:r>
              <a:rPr lang="tr-TR" sz="2000" b="0" u="none" spc="-20" dirty="0">
                <a:latin typeface="+mj-lt"/>
              </a:rPr>
              <a:t>2)Staj Hareketliliği minimum </a:t>
            </a:r>
            <a:r>
              <a:rPr lang="tr-TR" sz="2000" u="none" spc="-20" dirty="0">
                <a:latin typeface="+mj-lt"/>
              </a:rPr>
              <a:t>2 ay</a:t>
            </a:r>
            <a:r>
              <a:rPr lang="tr-TR" sz="2000" b="0" u="none" spc="-20" dirty="0">
                <a:latin typeface="+mj-lt"/>
              </a:rPr>
              <a:t>, maksimum </a:t>
            </a:r>
            <a:r>
              <a:rPr lang="tr-TR" sz="2000" u="none" spc="-20" dirty="0">
                <a:latin typeface="+mj-lt"/>
              </a:rPr>
              <a:t>12 ay </a:t>
            </a:r>
            <a:r>
              <a:rPr lang="tr-TR" sz="2000" b="0" u="none" spc="-20" dirty="0">
                <a:latin typeface="+mj-lt"/>
              </a:rPr>
              <a:t>olarak gerçekleştirilebilir.</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*Öğrenim programlarının son sınıflarındaki öğrenciler mezun olduktan sonraki 12 ay içerisinde staj faaliyeti gerçekleştirilebilir. </a:t>
            </a:r>
            <a:r>
              <a:rPr lang="tr-TR" sz="2000" b="0" u="sng" spc="-20" dirty="0">
                <a:latin typeface="+mj-lt"/>
              </a:rPr>
              <a:t>Fakat, hareketlilik başvurusunun mezuniyet öncesinde yapılması gerekmektedir. Başvuru esnasında iki hareketlilik türüne aynı anda başvuran öğrencilerimizin öncelikli olmasını istediği hareketlilik türüne ait değerlendirme sonucundan 10 puan eksiltme uygulanacaktır.</a:t>
            </a:r>
          </a:p>
          <a:p>
            <a:pPr marL="12700">
              <a:lnSpc>
                <a:spcPct val="100000"/>
              </a:lnSpc>
              <a:spcBef>
                <a:spcPts val="100"/>
              </a:spcBef>
            </a:pPr>
            <a:endParaRPr lang="tr-TR" sz="2000" u="none" spc="-20" dirty="0">
              <a:latin typeface="+mj-lt"/>
              <a:cs typeface="Calibri"/>
            </a:endParaRPr>
          </a:p>
          <a:p>
            <a:pPr marL="12700">
              <a:lnSpc>
                <a:spcPct val="100000"/>
              </a:lnSpc>
              <a:spcBef>
                <a:spcPts val="100"/>
              </a:spcBef>
            </a:pPr>
            <a:endParaRPr lang="tr-TR" sz="2000" u="none" spc="-20" dirty="0">
              <a:latin typeface="+mj-lt"/>
            </a:endParaRPr>
          </a:p>
          <a:p>
            <a:pPr marL="12700">
              <a:lnSpc>
                <a:spcPct val="100000"/>
              </a:lnSpc>
              <a:spcBef>
                <a:spcPts val="100"/>
              </a:spcBef>
            </a:pPr>
            <a:endParaRPr sz="2000" u="none" spc="-20" dirty="0">
              <a:latin typeface="+mj-lt"/>
              <a:cs typeface="Calibri"/>
            </a:endParaRPr>
          </a:p>
        </p:txBody>
      </p:sp>
      <p:sp>
        <p:nvSpPr>
          <p:cNvPr id="4" name="object 4">
            <a:extLst>
              <a:ext uri="{FF2B5EF4-FFF2-40B4-BE49-F238E27FC236}">
                <a16:creationId xmlns:a16="http://schemas.microsoft.com/office/drawing/2014/main" id="{AAACDD6A-23D3-8D7F-1931-B7A0E4DC1319}"/>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66A71C76-C276-CE1A-CE85-3CB3E1078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19958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75D7A-4B11-7E1B-4CD4-DA947907A05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28E4810-72D5-25C3-0DA5-32FF765FB27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6D1094E8-DF4A-E53C-C747-2B7C01B798AB}"/>
              </a:ext>
            </a:extLst>
          </p:cNvPr>
          <p:cNvSpPr txBox="1">
            <a:spLocks noGrp="1"/>
          </p:cNvSpPr>
          <p:nvPr>
            <p:ph type="title"/>
          </p:nvPr>
        </p:nvSpPr>
        <p:spPr>
          <a:xfrm>
            <a:off x="533400" y="2030540"/>
            <a:ext cx="8610600" cy="1952458"/>
          </a:xfrm>
          <a:prstGeom prst="rect">
            <a:avLst/>
          </a:prstGeom>
        </p:spPr>
        <p:txBody>
          <a:bodyPr vert="horz" wrap="square" lIns="0" tIns="13335" rIns="0" bIns="0" rtlCol="0">
            <a:spAutoFit/>
          </a:bodyPr>
          <a:lstStyle/>
          <a:p>
            <a:pPr marL="12700">
              <a:lnSpc>
                <a:spcPct val="100000"/>
              </a:lnSpc>
              <a:spcBef>
                <a:spcPts val="105"/>
              </a:spcBef>
            </a:pPr>
            <a:r>
              <a:rPr lang="tr-TR" sz="1800" dirty="0">
                <a:solidFill>
                  <a:schemeClr val="bg1"/>
                </a:solidFill>
                <a:latin typeface="+mj-lt"/>
                <a:cs typeface="Calibri"/>
              </a:rPr>
              <a:t>NOT:</a:t>
            </a:r>
            <a:br>
              <a:rPr lang="tr-TR" sz="1800" dirty="0">
                <a:solidFill>
                  <a:schemeClr val="bg1"/>
                </a:solidFill>
                <a:latin typeface="+mj-lt"/>
                <a:cs typeface="Calibri"/>
              </a:rPr>
            </a:br>
            <a:br>
              <a:rPr lang="tr-TR" sz="1800" dirty="0">
                <a:solidFill>
                  <a:schemeClr val="bg1"/>
                </a:solidFill>
                <a:latin typeface="+mj-lt"/>
                <a:cs typeface="Calibri"/>
              </a:rPr>
            </a:br>
            <a:r>
              <a:rPr lang="tr-TR" sz="1800" dirty="0">
                <a:solidFill>
                  <a:schemeClr val="bg1"/>
                </a:solidFill>
                <a:latin typeface="+mj-lt"/>
                <a:cs typeface="Calibri"/>
              </a:rPr>
              <a:t>Bir öğrenci öğrenim hayatının her bir seviyesinde (ön lisans/lisans, yüksek lisans ve doktora) 12 ay olmak üzere toplam azami 36 ay </a:t>
            </a:r>
            <a:r>
              <a:rPr lang="tr-TR" sz="1800" u="sng" dirty="0">
                <a:solidFill>
                  <a:schemeClr val="bg1"/>
                </a:solidFill>
                <a:latin typeface="+mj-lt"/>
                <a:cs typeface="Calibri"/>
              </a:rPr>
              <a:t>hibeli</a:t>
            </a:r>
            <a:r>
              <a:rPr lang="tr-TR" sz="1800" dirty="0">
                <a:solidFill>
                  <a:schemeClr val="bg1"/>
                </a:solidFill>
                <a:latin typeface="+mj-lt"/>
                <a:cs typeface="Calibri"/>
              </a:rPr>
              <a:t> olarak Erasmus Öğrenim ve Staj Hareketliliği Programından faydalanabilecektir.</a:t>
            </a: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CBD8F552-9B78-F298-DA4D-B75F97C8C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76570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6"/>
            <a:ext cx="12188952" cy="6856474"/>
          </a:xfrm>
          <a:prstGeom prst="rect">
            <a:avLst/>
          </a:prstGeom>
        </p:spPr>
      </p:pic>
      <p:sp>
        <p:nvSpPr>
          <p:cNvPr id="3" name="object 3"/>
          <p:cNvSpPr txBox="1">
            <a:spLocks noGrp="1"/>
          </p:cNvSpPr>
          <p:nvPr>
            <p:ph type="title"/>
          </p:nvPr>
        </p:nvSpPr>
        <p:spPr>
          <a:xfrm>
            <a:off x="457200" y="1753596"/>
            <a:ext cx="7239000" cy="2968120"/>
          </a:xfrm>
          <a:prstGeom prst="rect">
            <a:avLst/>
          </a:prstGeom>
        </p:spPr>
        <p:txBody>
          <a:bodyPr vert="horz" wrap="square" lIns="0" tIns="13335" rIns="0" bIns="0" rtlCol="0">
            <a:spAutoFit/>
          </a:bodyPr>
          <a:lstStyle/>
          <a:p>
            <a:pPr marL="12700">
              <a:lnSpc>
                <a:spcPct val="100000"/>
              </a:lnSpc>
              <a:spcBef>
                <a:spcPts val="105"/>
              </a:spcBef>
            </a:pPr>
            <a:r>
              <a:rPr lang="tr-TR" sz="3200" dirty="0">
                <a:solidFill>
                  <a:schemeClr val="bg1"/>
                </a:solidFill>
                <a:latin typeface="Calibri"/>
                <a:cs typeface="Calibri"/>
              </a:rPr>
              <a:t>-Değişim Programları Nedir?</a:t>
            </a:r>
            <a:br>
              <a:rPr lang="tr-TR" sz="3200" dirty="0">
                <a:solidFill>
                  <a:schemeClr val="bg1"/>
                </a:solidFill>
                <a:latin typeface="Calibri"/>
                <a:cs typeface="Calibri"/>
              </a:rPr>
            </a:br>
            <a:r>
              <a:rPr lang="tr-TR" sz="3200" dirty="0">
                <a:solidFill>
                  <a:schemeClr val="bg1"/>
                </a:solidFill>
                <a:latin typeface="Calibri"/>
                <a:cs typeface="Calibri"/>
              </a:rPr>
              <a:t>-Değişim Programlarından kimler faydalanabilir?</a:t>
            </a:r>
            <a:br>
              <a:rPr lang="tr-TR" sz="3200" dirty="0">
                <a:solidFill>
                  <a:schemeClr val="bg1"/>
                </a:solidFill>
                <a:latin typeface="Calibri"/>
                <a:cs typeface="Calibri"/>
              </a:rPr>
            </a:br>
            <a:r>
              <a:rPr lang="tr-TR" sz="3200" dirty="0">
                <a:solidFill>
                  <a:schemeClr val="bg1"/>
                </a:solidFill>
                <a:latin typeface="Calibri"/>
                <a:cs typeface="Calibri"/>
              </a:rPr>
              <a:t>-Değişim Programları hangi ülkeleri/bölgeleri kapsar?</a:t>
            </a:r>
            <a:br>
              <a:rPr lang="tr-TR" sz="3200" dirty="0">
                <a:solidFill>
                  <a:schemeClr val="bg1"/>
                </a:solidFill>
                <a:latin typeface="Calibri"/>
                <a:cs typeface="Calibri"/>
              </a:rPr>
            </a:br>
            <a:endParaRPr sz="3200" dirty="0">
              <a:solidFill>
                <a:schemeClr val="bg1"/>
              </a:solidFill>
              <a:latin typeface="Calibri"/>
              <a:cs typeface="Calibri"/>
            </a:endParaRPr>
          </a:p>
        </p:txBody>
      </p:sp>
      <p:pic>
        <p:nvPicPr>
          <p:cNvPr id="7" name="Resim 6">
            <a:extLst>
              <a:ext uri="{FF2B5EF4-FFF2-40B4-BE49-F238E27FC236}">
                <a16:creationId xmlns:a16="http://schemas.microsoft.com/office/drawing/2014/main" id="{539AB28B-2D34-45BB-8AB8-91137B07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265DE-63DC-71B6-AE2F-7CA878FC9EF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515AB8D-D22E-A92D-82DC-FFB920FE3E7D}"/>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F3F1EEE3-4A22-F823-E0C7-56A378911380}"/>
              </a:ext>
            </a:extLst>
          </p:cNvPr>
          <p:cNvSpPr txBox="1"/>
          <p:nvPr/>
        </p:nvSpPr>
        <p:spPr>
          <a:xfrm>
            <a:off x="533400" y="1524000"/>
            <a:ext cx="9960610" cy="5131789"/>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Programı Başvuru Şartları</a:t>
            </a:r>
          </a:p>
          <a:p>
            <a:pPr marL="12065">
              <a:lnSpc>
                <a:spcPts val="2775"/>
              </a:lnSpc>
              <a:spcBef>
                <a:spcPts val="100"/>
              </a:spcBef>
              <a:buClr>
                <a:srgbClr val="FFFFFF"/>
              </a:buClr>
              <a:tabLst>
                <a:tab pos="697865" algn="l"/>
                <a:tab pos="698500" algn="l"/>
              </a:tabLst>
            </a:pPr>
            <a:endParaRPr lang="tr-TR" sz="1200" b="1" spc="-60" dirty="0">
              <a:solidFill>
                <a:srgbClr val="FFFFFF"/>
              </a:solidFill>
              <a:latin typeface="+mj-lt"/>
              <a:cs typeface="Calibri Light"/>
            </a:endParaRPr>
          </a:p>
          <a:p>
            <a:pPr algn="l">
              <a:buFont typeface="+mj-lt"/>
              <a:buAutoNum type="arabicPeriod"/>
            </a:pPr>
            <a:r>
              <a:rPr lang="tr-TR" sz="1500" b="1" i="0" dirty="0">
                <a:solidFill>
                  <a:schemeClr val="bg1"/>
                </a:solidFill>
                <a:effectLst/>
                <a:latin typeface="+mj-lt"/>
              </a:rPr>
              <a:t>Öğrenci Olunan Bölüme Ait İkili Anlaşma:</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öğrencinin, kendi üniversitesinin ve hedef üniversitenin arasında öğrenci değişimi için bir ikili anlaşmanın bulunması gerekmektedir. Bu, programın düzenli ve anlaşmalı bir şekilde gerçekleştirilmesini sağlar.</a:t>
            </a:r>
          </a:p>
          <a:p>
            <a:pPr algn="l">
              <a:buFont typeface="+mj-lt"/>
              <a:buAutoNum type="arabicPeriod"/>
            </a:pPr>
            <a:r>
              <a:rPr lang="tr-TR" sz="1500" b="1" i="0" dirty="0">
                <a:solidFill>
                  <a:schemeClr val="bg1"/>
                </a:solidFill>
                <a:effectLst/>
                <a:latin typeface="+mj-lt"/>
              </a:rPr>
              <a:t>Lisans Öğrencileri İçin AGNO (Asgari) 2,20/4,00:</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lisans öğrencilerinin genel not ortalamalarının en az 2,20/4,00 olması gerekmektedir</a:t>
            </a:r>
          </a:p>
          <a:p>
            <a:pPr algn="l">
              <a:buFont typeface="+mj-lt"/>
              <a:buAutoNum type="arabicPeriod"/>
            </a:pPr>
            <a:r>
              <a:rPr lang="tr-TR" sz="1500" b="1" i="0" dirty="0">
                <a:solidFill>
                  <a:schemeClr val="bg1"/>
                </a:solidFill>
                <a:effectLst/>
                <a:latin typeface="+mj-lt"/>
              </a:rPr>
              <a:t>Yüksek Lisans ve Doktora Öğrencileri İçin AGNO (Asgari) 2,50/4,00:</a:t>
            </a:r>
            <a:endParaRPr lang="tr-TR" sz="1500" b="0" i="0" dirty="0">
              <a:solidFill>
                <a:schemeClr val="bg1"/>
              </a:solidFill>
              <a:effectLst/>
              <a:latin typeface="+mj-lt"/>
            </a:endParaRPr>
          </a:p>
          <a:p>
            <a:pPr lvl="1" algn="l"/>
            <a:r>
              <a:rPr lang="tr-TR" sz="1500" b="0" i="0" dirty="0">
                <a:solidFill>
                  <a:schemeClr val="bg1"/>
                </a:solidFill>
                <a:effectLst/>
                <a:latin typeface="+mj-lt"/>
              </a:rPr>
              <a:t>Yüksek lisans ve doktora öğrencilerinin Erasmus+ Programı'na katılabilmeleri için genel not ortalamalarının en az 2,50/4,00 olması gerekmektedir. Bu, yüksek lisans ve doktora seviyesindeki öğrencilerden daha yüksek bir akademik standart beklenmektedir.</a:t>
            </a:r>
          </a:p>
          <a:p>
            <a:pPr algn="l">
              <a:buFont typeface="+mj-lt"/>
              <a:buAutoNum type="arabicPeriod"/>
            </a:pPr>
            <a:r>
              <a:rPr lang="tr-TR" sz="1500" b="1" i="0" dirty="0">
                <a:solidFill>
                  <a:schemeClr val="bg1"/>
                </a:solidFill>
                <a:effectLst/>
                <a:latin typeface="+mj-lt"/>
              </a:rPr>
              <a:t>Tam Zamanlı Öğrenci (En Az 30 AKTS Kredi Yükü):</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öğrencilerin, tam zamanlı olarak eğitim almaları ve en az 30 AKTS kredi yüküne sahip olmaları gerekmektedir.</a:t>
            </a:r>
          </a:p>
          <a:p>
            <a:pPr algn="l">
              <a:buFont typeface="+mj-lt"/>
              <a:buAutoNum type="arabicPeriod"/>
            </a:pPr>
            <a:r>
              <a:rPr lang="tr-TR" sz="1500" b="1" i="0" dirty="0">
                <a:solidFill>
                  <a:schemeClr val="bg1"/>
                </a:solidFill>
                <a:effectLst/>
                <a:latin typeface="+mj-lt"/>
              </a:rPr>
              <a:t>Başka Değişim Programları Öğrencisi Olmamak:</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başvuruda bulunan öğrencilerin, aynı dönemde başka bir değişim programına katılmamış olmaları gerekmektedir. </a:t>
            </a:r>
            <a:endParaRPr lang="tr-TR" sz="15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C9F33C79-F28D-5A3D-662E-D3762833A9FD}"/>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19A37C4C-8FA1-D209-DA2E-CF27F84A2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1139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FB47-FCD1-1353-6322-D11E753CA1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1AECB0-7CBD-AF9E-DBAD-95A8B617D71B}"/>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AE82068B-2882-BC96-673A-BB01372E83B1}"/>
              </a:ext>
            </a:extLst>
          </p:cNvPr>
          <p:cNvSpPr txBox="1">
            <a:spLocks noGrp="1"/>
          </p:cNvSpPr>
          <p:nvPr>
            <p:ph sz="half" idx="2"/>
          </p:nvPr>
        </p:nvSpPr>
        <p:spPr>
          <a:xfrm>
            <a:off x="457200" y="1524632"/>
            <a:ext cx="10591800" cy="3795911"/>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mj-lt"/>
              </a:rPr>
              <a:t>Başvuru Süreci</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Erasmus+ Personel/Öğrenci Hareketlilik Başvuruları </a:t>
            </a:r>
            <a:r>
              <a:rPr lang="tr-TR" sz="2000" b="0" i="0" u="sng" dirty="0">
                <a:solidFill>
                  <a:srgbClr val="23527C"/>
                </a:solidFill>
                <a:effectLst/>
                <a:latin typeface="Palatino"/>
                <a:hlinkClick r:id="rId2"/>
              </a:rPr>
              <a:t>https://erasmusbasvuru.ua.gov.tr</a:t>
            </a:r>
            <a:r>
              <a:rPr lang="tr-TR" sz="2000" b="0" u="sng" dirty="0">
                <a:solidFill>
                  <a:srgbClr val="23527C"/>
                </a:solidFill>
                <a:latin typeface="Palatino"/>
              </a:rPr>
              <a:t> </a:t>
            </a:r>
            <a:r>
              <a:rPr lang="tr-TR" sz="2000" b="0" u="none" dirty="0">
                <a:latin typeface="+mj-lt"/>
              </a:rPr>
              <a:t>üzerinden alınmaktadır. İlgili linke tıklayıp e-Devlet üzerinden sisteme giriş yaparak başvurunuzu gerçekleştirebilirsiniz. Değişim Programları ile ilgili duyuruları </a:t>
            </a:r>
            <a:r>
              <a:rPr lang="tr-TR" sz="2000" b="0" u="none" dirty="0">
                <a:latin typeface="+mj-lt"/>
                <a:hlinkClick r:id="rId3"/>
              </a:rPr>
              <a:t>https://kapadokya.edu.tr/akademik/erasmus</a:t>
            </a:r>
            <a:r>
              <a:rPr lang="tr-TR" sz="2000" b="0" u="none" dirty="0">
                <a:latin typeface="+mj-lt"/>
              </a:rPr>
              <a:t> adresi üzerinden takip edebilirsiniz.</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**Erasmus+ KA131 2023 Proje Dönemi için başvurular 12 Şubat – 3 Mart 2024 tarihleri arasında alınacaktır.</a:t>
            </a:r>
            <a:endParaRPr lang="tr-TR" sz="2000" b="0" u="sng" spc="-20" dirty="0">
              <a:latin typeface="+mj-lt"/>
            </a:endParaRPr>
          </a:p>
          <a:p>
            <a:pPr marL="12700">
              <a:lnSpc>
                <a:spcPct val="100000"/>
              </a:lnSpc>
              <a:spcBef>
                <a:spcPts val="100"/>
              </a:spcBef>
            </a:pPr>
            <a:endParaRPr lang="tr-TR" sz="2000" u="none" spc="-20" dirty="0">
              <a:latin typeface="+mj-lt"/>
              <a:cs typeface="Calibri"/>
            </a:endParaRPr>
          </a:p>
          <a:p>
            <a:pPr marL="12700">
              <a:lnSpc>
                <a:spcPct val="100000"/>
              </a:lnSpc>
              <a:spcBef>
                <a:spcPts val="100"/>
              </a:spcBef>
            </a:pPr>
            <a:endParaRPr lang="tr-TR" sz="2000" u="none" spc="-20" dirty="0">
              <a:latin typeface="+mj-lt"/>
            </a:endParaRPr>
          </a:p>
          <a:p>
            <a:pPr marL="12700">
              <a:lnSpc>
                <a:spcPct val="100000"/>
              </a:lnSpc>
              <a:spcBef>
                <a:spcPts val="100"/>
              </a:spcBef>
            </a:pPr>
            <a:endParaRPr sz="2000" u="none" spc="-20" dirty="0">
              <a:latin typeface="+mj-lt"/>
              <a:cs typeface="Calibri"/>
            </a:endParaRPr>
          </a:p>
        </p:txBody>
      </p:sp>
      <p:sp>
        <p:nvSpPr>
          <p:cNvPr id="4" name="object 4">
            <a:extLst>
              <a:ext uri="{FF2B5EF4-FFF2-40B4-BE49-F238E27FC236}">
                <a16:creationId xmlns:a16="http://schemas.microsoft.com/office/drawing/2014/main" id="{E3A41951-83C5-59AA-EC54-2D03B0B3B325}"/>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C31F4563-0332-2A88-437B-C5DA1C892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84124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030A9-BB4C-1B39-6F65-CDCEAFA52838}"/>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D8189693-CF0C-9ECD-8604-E39A75ED4BC9}"/>
              </a:ext>
            </a:extLst>
          </p:cNvPr>
          <p:cNvSpPr>
            <a:spLocks noGrp="1"/>
          </p:cNvSpPr>
          <p:nvPr>
            <p:ph type="subTitle" idx="4"/>
          </p:nvPr>
        </p:nvSpPr>
        <p:spPr>
          <a:xfrm>
            <a:off x="533400" y="1600200"/>
            <a:ext cx="8534400" cy="3693319"/>
          </a:xfrm>
        </p:spPr>
        <p:txBody>
          <a:bodyPr/>
          <a:lstStyle/>
          <a:p>
            <a:r>
              <a:rPr lang="tr-TR" b="1" dirty="0">
                <a:latin typeface="+mj-lt"/>
              </a:rPr>
              <a:t>Seçim Kriterleri</a:t>
            </a:r>
          </a:p>
          <a:p>
            <a:pPr marL="457200" indent="-457200">
              <a:buAutoNum type="arabicParenR"/>
            </a:pPr>
            <a:r>
              <a:rPr lang="tr-TR" dirty="0">
                <a:latin typeface="+mj-lt"/>
              </a:rPr>
              <a:t>GANO (%50)</a:t>
            </a:r>
          </a:p>
          <a:p>
            <a:pPr marL="457200" indent="-457200">
              <a:buFontTx/>
              <a:buAutoNum type="arabicParenR"/>
            </a:pPr>
            <a:r>
              <a:rPr lang="tr-TR" dirty="0">
                <a:latin typeface="+mj-lt"/>
              </a:rPr>
              <a:t>Yabancı Dil (İngilizce) Sınavı (%50)</a:t>
            </a:r>
          </a:p>
          <a:p>
            <a:endParaRPr lang="tr-TR" b="1" dirty="0">
              <a:latin typeface="+mj-lt"/>
            </a:endParaRPr>
          </a:p>
          <a:p>
            <a:r>
              <a:rPr lang="tr-TR" dirty="0">
                <a:latin typeface="+mj-lt"/>
              </a:rPr>
              <a:t>* Öğrencilerimizin eşdeğerliği kabul edilen CPE, CAE, Cambridge C2 </a:t>
            </a:r>
            <a:r>
              <a:rPr lang="tr-TR" dirty="0" err="1">
                <a:latin typeface="+mj-lt"/>
              </a:rPr>
              <a:t>Proficiency</a:t>
            </a:r>
            <a:r>
              <a:rPr lang="tr-TR" dirty="0">
                <a:latin typeface="+mj-lt"/>
              </a:rPr>
              <a:t>, Cambridge C1 Advanced, TOEFL </a:t>
            </a:r>
            <a:r>
              <a:rPr lang="tr-TR" dirty="0" err="1">
                <a:latin typeface="+mj-lt"/>
              </a:rPr>
              <a:t>iBT</a:t>
            </a:r>
            <a:r>
              <a:rPr lang="tr-TR" dirty="0">
                <a:latin typeface="+mj-lt"/>
              </a:rPr>
              <a:t> ve PTE Akademik sınavları ve eşdeğer olduğu KPDS/ÜDS/YDS/e-YDS sonuç belgelerinden hareketlilik için yeterli olan seviyeyi kanıtlayan sonuç belgelerden birine sahip olması ve belgeyi sisteme yüklemesi durumunda Yabancı Dil (İngilizce) Sınavı’ndan muaf tutularak ilgili sınav puanı Yabancı Dil (İngilizce) Sınavı sonucu olarak değerlendirilecektir.</a:t>
            </a:r>
          </a:p>
          <a:p>
            <a:endParaRPr lang="tr-TR" b="1" dirty="0">
              <a:latin typeface="+mj-lt"/>
            </a:endParaRPr>
          </a:p>
          <a:p>
            <a:endParaRPr lang="tr-TR" dirty="0">
              <a:latin typeface="+mj-lt"/>
            </a:endParaRPr>
          </a:p>
        </p:txBody>
      </p:sp>
      <p:pic>
        <p:nvPicPr>
          <p:cNvPr id="4" name="Resim 3">
            <a:extLst>
              <a:ext uri="{FF2B5EF4-FFF2-40B4-BE49-F238E27FC236}">
                <a16:creationId xmlns:a16="http://schemas.microsoft.com/office/drawing/2014/main" id="{EF7A3D89-CD71-78B2-7E0F-E625CA4D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22663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E50B-82AC-D9FE-8180-D816EF07535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D300F34-CBE3-0730-1DB4-8E7C03027EF2}"/>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56C6E9AF-2B08-6F6C-1682-66C24E8936FF}"/>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3CF2EB43-42F0-F0C6-695A-C949E46A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pic>
        <p:nvPicPr>
          <p:cNvPr id="5" name="Resim 4" descr="metin, ekran görüntüsü, yazı tipi, sayı, numara içeren bir resim&#10;&#10;Açıklama otomatik olarak oluşturuldu">
            <a:extLst>
              <a:ext uri="{FF2B5EF4-FFF2-40B4-BE49-F238E27FC236}">
                <a16:creationId xmlns:a16="http://schemas.microsoft.com/office/drawing/2014/main" id="{5B2A43E9-FA2D-1883-8501-0F9EC754C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524000"/>
            <a:ext cx="5734329" cy="4407517"/>
          </a:xfrm>
          <a:prstGeom prst="rect">
            <a:avLst/>
          </a:prstGeom>
        </p:spPr>
      </p:pic>
    </p:spTree>
    <p:extLst>
      <p:ext uri="{BB962C8B-B14F-4D97-AF65-F5344CB8AC3E}">
        <p14:creationId xmlns:p14="http://schemas.microsoft.com/office/powerpoint/2010/main" val="137130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5945-3B79-E279-B18E-82A5296AAF9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217BC05-C3D7-38B7-41EE-03F94A6993AD}"/>
              </a:ext>
            </a:extLst>
          </p:cNvPr>
          <p:cNvSpPr txBox="1">
            <a:spLocks noGrp="1"/>
          </p:cNvSpPr>
          <p:nvPr>
            <p:ph type="title"/>
          </p:nvPr>
        </p:nvSpPr>
        <p:spPr>
          <a:xfrm>
            <a:off x="3345180" y="519429"/>
            <a:ext cx="5501639" cy="574040"/>
          </a:xfrm>
        </p:spPr>
        <p:txBody>
          <a:bodyPr vert="horz" wrap="square" lIns="0" tIns="13335" rIns="0" bIns="0" rtlCol="0">
            <a:normAutofit/>
          </a:bodyPr>
          <a:lstStyle/>
          <a:p>
            <a:pPr marL="12700">
              <a:spcBef>
                <a:spcPts val="105"/>
              </a:spcBef>
            </a:pPr>
            <a:r>
              <a:rPr lang="tr-TR" dirty="0"/>
              <a:t> </a:t>
            </a:r>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4B341D61-403C-4699-2E65-4C778B2C9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524000"/>
            <a:ext cx="6431038" cy="4343400"/>
          </a:xfrm>
          <a:prstGeom prst="rect">
            <a:avLst/>
          </a:prstGeom>
          <a:noFill/>
        </p:spPr>
      </p:pic>
      <p:sp>
        <p:nvSpPr>
          <p:cNvPr id="10" name="Content Placeholder 3">
            <a:extLst>
              <a:ext uri="{FF2B5EF4-FFF2-40B4-BE49-F238E27FC236}">
                <a16:creationId xmlns:a16="http://schemas.microsoft.com/office/drawing/2014/main" id="{6419D7DC-D1D8-2892-E871-383037CB39F9}"/>
              </a:ext>
            </a:extLst>
          </p:cNvPr>
          <p:cNvSpPr>
            <a:spLocks noGrp="1"/>
          </p:cNvSpPr>
          <p:nvPr>
            <p:ph sz="half" idx="3"/>
          </p:nvPr>
        </p:nvSpPr>
        <p:spPr>
          <a:xfrm>
            <a:off x="6095999" y="1815526"/>
            <a:ext cx="3679190" cy="553998"/>
          </a:xfrm>
        </p:spPr>
        <p:txBody>
          <a:bodyPr/>
          <a:lstStyle/>
          <a:p>
            <a:r>
              <a:rPr lang="tr-TR" dirty="0"/>
              <a:t> </a:t>
            </a:r>
          </a:p>
          <a:p>
            <a:endParaRPr lang="en-US" dirty="0"/>
          </a:p>
        </p:txBody>
      </p:sp>
      <p:pic>
        <p:nvPicPr>
          <p:cNvPr id="3" name="Resim 2">
            <a:extLst>
              <a:ext uri="{FF2B5EF4-FFF2-40B4-BE49-F238E27FC236}">
                <a16:creationId xmlns:a16="http://schemas.microsoft.com/office/drawing/2014/main" id="{DC396ADC-6101-9DFE-5C15-310100745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420718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E3B4-3F6B-3D18-35C1-C87C6278DE7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B96CF88-35FE-E9BE-8B68-D197D379D8BD}"/>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254E4EDD-F1C3-A7A5-9BE2-D5713F4ACE18}"/>
              </a:ext>
            </a:extLst>
          </p:cNvPr>
          <p:cNvSpPr txBox="1"/>
          <p:nvPr/>
        </p:nvSpPr>
        <p:spPr>
          <a:xfrm>
            <a:off x="533400" y="1524000"/>
            <a:ext cx="9960610" cy="5080493"/>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Öğrenim Hareketliliği</a:t>
            </a: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-Erasmus+ Öğrenim Hareketliliği, yükseköğretim kurumu öğrencilerinin bir akademik yıl içerisinde eğitimlerinin bir (veya iki) dönemini, Avrupa Birliği üyesi bir ülkedeki anlaşmalı bir yükseköğretim kurumunda gerçekleştirmesidir. </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-Hareketlilik faaliyetinin gerçekleştirilmesi için bölümünüzün Avrupa Birliği üyesi bir ülkedeki Erasmus Üniversite Beyannamesi (ECHE) sahibi bir yükseköğretim kurumundaki ilgili bölüm ile </a:t>
            </a:r>
            <a:r>
              <a:rPr lang="tr-TR" sz="2000" u="sng" spc="-60" dirty="0">
                <a:solidFill>
                  <a:srgbClr val="FFFFFF"/>
                </a:solidFill>
                <a:latin typeface="+mj-lt"/>
                <a:cs typeface="Calibri Light"/>
              </a:rPr>
              <a:t>Erasmus İkili Anlaşması olması gerekir.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-Öğrenciler istedikleri taktirde hibe almaksızın Erasmus+ öğrencisi olabilirler. Hibe almayan öğrenciler de diğer başvurularla beraber genel değerlendirmeye tabi tutulur ve hibeli Erasmus öğrencileriyle aynı süreçten geçer.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4B0AEC84-3DE2-BE0F-919E-DD2D7A52DAD7}"/>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C03254C-6A9A-0D3A-2054-B8FB57A1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59628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AF47-1E95-85C6-B21B-2FDBAC30665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3D91B90-5C37-F439-72FC-E30B23E840B8}"/>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81862085-98D6-C148-AFD6-3680B96F8367}"/>
              </a:ext>
            </a:extLst>
          </p:cNvPr>
          <p:cNvSpPr txBox="1"/>
          <p:nvPr/>
        </p:nvSpPr>
        <p:spPr>
          <a:xfrm>
            <a:off x="533400" y="1524000"/>
            <a:ext cx="9960610" cy="4349524"/>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-Öğrencilere, hareketlilik başlangıcında gerekli tüm şartları yerine getirmelerinin ardından, hibelerinin % 80’i ödenir. Değişim sonunda ise, yine gerekli tüm şartları yerine getirmelerinin ardından hibelerinin % 20’si ödenir. Ancak, öğrenciler yapmakla yükümlü oldukları sorumlulukları yerine getirmediği taktirde, Erasmus stajı iptal edilir ve tarafına ödenen hibenin iadesi talep edilir.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-Değişimin gerçekleşeceği akademik yılda birinci sınıf ön lisans ve lisans öğrencileri Erasmus+ öğrenim hareketliliğine başvuruda bulunabilir, ancak değişim başladığında 1. sınıf öğrencisi olmamaları gerekir.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-Hibeli şekilde hareketlilik hakkı kazanmanız durumunda eğer hakkınızı kullanacaksanız Hareketlilik dilekçenizi, kullanmayacaksanız Feragat dilekçenizi Erasmus+ ofisine iletmeniz gerekmektedir.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CE4F3845-2B78-B358-4104-9B90EB297D6C}"/>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6C36A185-7672-0A28-9B0A-394321C70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42902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0DAF9-E02E-874A-24DA-294ADDDCE57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9001D7D-4E4D-B7E7-0EC0-637E079750A3}"/>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C3F19E15-26FE-F68B-FFE7-B50C60C39BEE}"/>
              </a:ext>
            </a:extLst>
          </p:cNvPr>
          <p:cNvSpPr txBox="1"/>
          <p:nvPr/>
        </p:nvSpPr>
        <p:spPr>
          <a:xfrm>
            <a:off x="533400" y="1524000"/>
            <a:ext cx="9960610" cy="3477490"/>
          </a:xfrm>
          <a:prstGeom prst="rect">
            <a:avLst/>
          </a:prstGeom>
        </p:spPr>
        <p:txBody>
          <a:bodyPr vert="horz" wrap="square" lIns="0" tIns="12700" rIns="0" bIns="0" rtlCol="0">
            <a:spAutoFit/>
          </a:bodyPr>
          <a:lstStyle/>
          <a:p>
            <a:r>
              <a:rPr lang="tr-TR" sz="2000" spc="-60" dirty="0">
                <a:solidFill>
                  <a:srgbClr val="FFFFFF"/>
                </a:solidFill>
                <a:latin typeface="+mj-lt"/>
                <a:cs typeface="Calibri Light"/>
              </a:rPr>
              <a:t>-Kazanan öğrenciler ve yedek adaylar bilgilendirme toplantısı düzenlenecektir.</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-Hibe miktarları, öğrencinin gittiği ülkeye, o sene Uygulama Kitabı'nda belirlenmiş hibe miktarlarına ve kabul mektubunda belirtilen öğrenim süresi tarihlerine göre hesaplanmaktadır.</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a:t>
            </a:r>
            <a:r>
              <a:rPr lang="tr-TR" sz="2000" spc="-60" dirty="0">
                <a:solidFill>
                  <a:schemeClr val="bg1"/>
                </a:solidFill>
                <a:latin typeface="+mj-lt"/>
                <a:cs typeface="Calibri Light"/>
                <a:hlinkClick r:id="rId3" action="ppaction://hlinkfile">
                  <a:extLst>
                    <a:ext uri="{A12FA001-AC4F-418D-AE19-62706E023703}">
                      <ahyp:hlinkClr xmlns:ahyp="http://schemas.microsoft.com/office/drawing/2018/hyperlinkcolor" val="tx"/>
                    </a:ext>
                  </a:extLst>
                </a:hlinkClick>
              </a:rPr>
              <a:t>KA131 Bölüm Bazlı Anlaşma Listesi</a:t>
            </a:r>
            <a:endParaRPr lang="tr-TR" sz="2000" spc="-60" dirty="0">
              <a:solidFill>
                <a:schemeClr val="bg1"/>
              </a:solidFill>
              <a:latin typeface="+mj-lt"/>
              <a:cs typeface="Calibri Light"/>
            </a:endParaRPr>
          </a:p>
          <a:p>
            <a:endParaRPr lang="tr-TR" sz="2000" spc="-60" dirty="0">
              <a:solidFill>
                <a:schemeClr val="bg1"/>
              </a:solidFill>
              <a:latin typeface="+mj-lt"/>
              <a:cs typeface="Calibri Light"/>
            </a:endParaRPr>
          </a:p>
          <a:p>
            <a:r>
              <a:rPr lang="tr-TR" sz="2000" spc="-60" dirty="0">
                <a:solidFill>
                  <a:schemeClr val="bg1"/>
                </a:solidFill>
                <a:latin typeface="+mj-lt"/>
                <a:cs typeface="Calibri Light"/>
              </a:rPr>
              <a:t>-Öğrenciler hareketliliğe katılmak istedikleri üniversiteleri Uluslararası İlişkiler ve Değişim Programları Koordinatörlüğüne bildirerek anlaşma imzalama talebinde bulunabilirler.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E9F8B716-BE3A-1395-06DA-F314C8DCFCBB}"/>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77B3D3A-B445-5E5B-C717-BDCF79451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21958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B2130-7385-2FFB-66C3-28A4234D70CA}"/>
              </a:ext>
            </a:extLst>
          </p:cNvPr>
          <p:cNvSpPr>
            <a:spLocks noGrp="1"/>
          </p:cNvSpPr>
          <p:nvPr>
            <p:ph type="ctrTitle"/>
          </p:nvPr>
        </p:nvSpPr>
        <p:spPr>
          <a:xfrm>
            <a:off x="6781800" y="838200"/>
            <a:ext cx="6120638" cy="738664"/>
          </a:xfrm>
        </p:spPr>
        <p:txBody>
          <a:bodyPr/>
          <a:lstStyle/>
          <a:p>
            <a:r>
              <a:rPr lang="tr-TR" dirty="0"/>
              <a:t> </a:t>
            </a:r>
          </a:p>
        </p:txBody>
      </p:sp>
      <p:sp>
        <p:nvSpPr>
          <p:cNvPr id="3" name="Alt Başlık 2">
            <a:extLst>
              <a:ext uri="{FF2B5EF4-FFF2-40B4-BE49-F238E27FC236}">
                <a16:creationId xmlns:a16="http://schemas.microsoft.com/office/drawing/2014/main" id="{566DD2AD-1AE9-CD19-52AC-98B5DFAA6BF3}"/>
              </a:ext>
            </a:extLst>
          </p:cNvPr>
          <p:cNvSpPr>
            <a:spLocks noGrp="1"/>
          </p:cNvSpPr>
          <p:nvPr>
            <p:ph type="subTitle" idx="4"/>
          </p:nvPr>
        </p:nvSpPr>
        <p:spPr>
          <a:xfrm>
            <a:off x="533400" y="1576864"/>
            <a:ext cx="9753600" cy="4001095"/>
          </a:xfrm>
        </p:spPr>
        <p:txBody>
          <a:bodyPr/>
          <a:lstStyle/>
          <a:p>
            <a:r>
              <a:rPr lang="tr-TR" b="1" dirty="0">
                <a:latin typeface="+mj-lt"/>
              </a:rPr>
              <a:t>Erasmus+ Staj Hareketliliği</a:t>
            </a:r>
          </a:p>
          <a:p>
            <a:endParaRPr lang="tr-TR" dirty="0">
              <a:latin typeface="+mj-lt"/>
            </a:endParaRPr>
          </a:p>
          <a:p>
            <a:r>
              <a:rPr lang="tr-TR" dirty="0">
                <a:latin typeface="+mj-lt"/>
              </a:rPr>
              <a:t>-Yükseköğretim kurumunda kayıtlı olan öğrencinin, Avrupa Birliği üyesi bir ülkede bulunan bir şirkette ya da Erasmus Üniversite Beyannamesi sahibi bir üniversitede staj faaliyetinde bulunmasıdır. Zorunlu staj değildir ve bütün öğrenciler başvuru gerçekleştirebilir.</a:t>
            </a:r>
          </a:p>
          <a:p>
            <a:r>
              <a:rPr lang="tr-TR" dirty="0">
                <a:latin typeface="+mj-lt"/>
              </a:rPr>
              <a:t>*Erasmus+ Staj Hareketliliği bölüm koordinatörünün ve dekanlık/müdürlük onayına istinaden </a:t>
            </a:r>
            <a:r>
              <a:rPr lang="tr-TR" b="1" dirty="0">
                <a:latin typeface="+mj-lt"/>
              </a:rPr>
              <a:t>zorunlu staj </a:t>
            </a:r>
            <a:r>
              <a:rPr lang="tr-TR" dirty="0">
                <a:latin typeface="+mj-lt"/>
              </a:rPr>
              <a:t>yerine de sayılabilir.</a:t>
            </a:r>
          </a:p>
          <a:p>
            <a:endParaRPr lang="tr-TR" dirty="0">
              <a:latin typeface="+mj-lt"/>
            </a:endParaRPr>
          </a:p>
          <a:p>
            <a:r>
              <a:rPr lang="tr-TR" dirty="0">
                <a:latin typeface="+mj-lt"/>
              </a:rPr>
              <a:t>-Son sınıf öğrencileri programdan faydalanabilmektedir. Mezun durumdaki öğrenciler, son akademik yılı süresince kendi yükseköğretim kurumları tarafından seçilmeli ve mezuniyetinden itibaren en fazla bir yıl (12 ay) içerisinde yurt dışındaki stajlarını yapıp tamamlamalıdır.</a:t>
            </a:r>
          </a:p>
        </p:txBody>
      </p:sp>
      <p:pic>
        <p:nvPicPr>
          <p:cNvPr id="4" name="Resim 3">
            <a:extLst>
              <a:ext uri="{FF2B5EF4-FFF2-40B4-BE49-F238E27FC236}">
                <a16:creationId xmlns:a16="http://schemas.microsoft.com/office/drawing/2014/main" id="{D568DFAE-0DC3-843E-D68F-7C07AF1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8539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5DF5E-2D7A-5208-38EB-BB9EDA9139AC}"/>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480469A1-DBD4-3D64-0EAA-2D6E7863F27E}"/>
              </a:ext>
            </a:extLst>
          </p:cNvPr>
          <p:cNvSpPr>
            <a:spLocks noGrp="1"/>
          </p:cNvSpPr>
          <p:nvPr>
            <p:ph type="subTitle" idx="4"/>
          </p:nvPr>
        </p:nvSpPr>
        <p:spPr>
          <a:xfrm>
            <a:off x="617002" y="1676400"/>
            <a:ext cx="8534400" cy="3693319"/>
          </a:xfrm>
        </p:spPr>
        <p:txBody>
          <a:bodyPr/>
          <a:lstStyle/>
          <a:p>
            <a:r>
              <a:rPr lang="tr-TR" dirty="0">
                <a:latin typeface="+mj-lt"/>
              </a:rPr>
              <a:t>- Staj hareketliliğinde Erasmus+ İkili Anlaşma şartı aranmaz.</a:t>
            </a:r>
          </a:p>
          <a:p>
            <a:endParaRPr lang="tr-TR" dirty="0">
              <a:latin typeface="+mj-lt"/>
            </a:endParaRPr>
          </a:p>
          <a:p>
            <a:r>
              <a:rPr lang="tr-TR" dirty="0">
                <a:latin typeface="+mj-lt"/>
              </a:rPr>
              <a:t>-Erasmus+ Ofisi ya da öğrencinin bağlı olduğu fakülte/bölümler, öğrenciye staj yapmak üzere kurum bulmakla yükümlü değildir.</a:t>
            </a:r>
          </a:p>
          <a:p>
            <a:endParaRPr lang="tr-TR" dirty="0">
              <a:latin typeface="+mj-lt"/>
            </a:endParaRPr>
          </a:p>
          <a:p>
            <a:r>
              <a:rPr lang="tr-TR" dirty="0">
                <a:latin typeface="+mj-lt"/>
              </a:rPr>
              <a:t>-AB Kurumları ya da AB programları yürüten kurumlar ev sahibi kurum olamaz.</a:t>
            </a:r>
          </a:p>
          <a:p>
            <a:endParaRPr lang="tr-TR" dirty="0">
              <a:latin typeface="+mj-lt"/>
            </a:endParaRPr>
          </a:p>
          <a:p>
            <a:r>
              <a:rPr lang="tr-TR" dirty="0">
                <a:latin typeface="+mj-lt"/>
              </a:rPr>
              <a:t>-Öğrenciler istedikleri taktirde hibe almaksızın Erasmus+ öğrencisi olabilirler. Hibe almayan öğrenciler de diğer başvurularla beraber genel değerlendirmeye tabi tutulur ve hibeli Erasmus öğrencileriyle aynı süreçten geçer.</a:t>
            </a:r>
          </a:p>
          <a:p>
            <a:endParaRPr lang="tr-TR" dirty="0">
              <a:latin typeface="+mj-lt"/>
            </a:endParaRPr>
          </a:p>
          <a:p>
            <a:endParaRPr lang="tr-TR" dirty="0">
              <a:latin typeface="+mj-lt"/>
            </a:endParaRPr>
          </a:p>
        </p:txBody>
      </p:sp>
      <p:pic>
        <p:nvPicPr>
          <p:cNvPr id="4" name="Resim 3">
            <a:extLst>
              <a:ext uri="{FF2B5EF4-FFF2-40B4-BE49-F238E27FC236}">
                <a16:creationId xmlns:a16="http://schemas.microsoft.com/office/drawing/2014/main" id="{B6513977-8CE0-1D42-84DC-35E82849B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06497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8952" cy="6856474"/>
          </a:xfrm>
          <a:prstGeom prst="rect">
            <a:avLst/>
          </a:prstGeom>
        </p:spPr>
      </p:pic>
      <p:sp>
        <p:nvSpPr>
          <p:cNvPr id="6" name="object 6"/>
          <p:cNvSpPr txBox="1">
            <a:spLocks noGrp="1"/>
          </p:cNvSpPr>
          <p:nvPr>
            <p:ph type="title"/>
          </p:nvPr>
        </p:nvSpPr>
        <p:spPr>
          <a:xfrm>
            <a:off x="838200" y="1828800"/>
            <a:ext cx="7467600" cy="2968120"/>
          </a:xfrm>
          <a:prstGeom prst="rect">
            <a:avLst/>
          </a:prstGeom>
        </p:spPr>
        <p:txBody>
          <a:bodyPr vert="horz" wrap="square" lIns="0" tIns="13335" rIns="0" bIns="0" rtlCol="0">
            <a:spAutoFit/>
          </a:bodyPr>
          <a:lstStyle/>
          <a:p>
            <a:pPr marL="12700">
              <a:lnSpc>
                <a:spcPct val="100000"/>
              </a:lnSpc>
              <a:spcBef>
                <a:spcPts val="105"/>
              </a:spcBef>
            </a:pPr>
            <a:r>
              <a:rPr lang="tr-TR" sz="3200" dirty="0">
                <a:solidFill>
                  <a:schemeClr val="bg1"/>
                </a:solidFill>
                <a:latin typeface="Calibri"/>
                <a:cs typeface="Calibri"/>
              </a:rPr>
              <a:t>Kapadokya Üniversitesi Değişim Programları</a:t>
            </a:r>
            <a:br>
              <a:rPr lang="tr-TR" sz="3200" dirty="0">
                <a:solidFill>
                  <a:schemeClr val="bg1"/>
                </a:solidFill>
                <a:latin typeface="Calibri"/>
                <a:cs typeface="Calibri"/>
              </a:rPr>
            </a:br>
            <a:r>
              <a:rPr lang="tr-TR" sz="3200" dirty="0">
                <a:solidFill>
                  <a:schemeClr val="bg1"/>
                </a:solidFill>
                <a:latin typeface="Calibri"/>
                <a:cs typeface="Calibri"/>
              </a:rPr>
              <a:t>-Erasmus</a:t>
            </a:r>
            <a:r>
              <a:rPr lang="tr-TR" sz="3200" dirty="0">
                <a:solidFill>
                  <a:schemeClr val="accent3">
                    <a:lumMod val="60000"/>
                    <a:lumOff val="40000"/>
                  </a:schemeClr>
                </a:solidFill>
                <a:latin typeface="Calibri"/>
                <a:cs typeface="Calibri"/>
              </a:rPr>
              <a:t>+ (E</a:t>
            </a:r>
            <a:r>
              <a:rPr lang="en-US" sz="3200" dirty="0" err="1">
                <a:solidFill>
                  <a:schemeClr val="accent3">
                    <a:lumMod val="60000"/>
                    <a:lumOff val="40000"/>
                  </a:schemeClr>
                </a:solidFill>
                <a:latin typeface="Calibri"/>
                <a:cs typeface="Calibri"/>
              </a:rPr>
              <a:t>uropean</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C</a:t>
            </a:r>
            <a:r>
              <a:rPr lang="en-US" sz="3200" dirty="0" err="1">
                <a:solidFill>
                  <a:schemeClr val="accent3">
                    <a:lumMod val="60000"/>
                    <a:lumOff val="40000"/>
                  </a:schemeClr>
                </a:solidFill>
                <a:latin typeface="Calibri"/>
                <a:cs typeface="Calibri"/>
              </a:rPr>
              <a:t>ommunity</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A</a:t>
            </a:r>
            <a:r>
              <a:rPr lang="en-US" sz="3200" dirty="0" err="1">
                <a:solidFill>
                  <a:schemeClr val="accent3">
                    <a:lumMod val="60000"/>
                    <a:lumOff val="40000"/>
                  </a:schemeClr>
                </a:solidFill>
                <a:latin typeface="Calibri"/>
                <a:cs typeface="Calibri"/>
              </a:rPr>
              <a:t>ction</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S</a:t>
            </a:r>
            <a:r>
              <a:rPr lang="en-US" sz="3200" dirty="0" err="1">
                <a:solidFill>
                  <a:schemeClr val="accent3">
                    <a:lumMod val="60000"/>
                    <a:lumOff val="40000"/>
                  </a:schemeClr>
                </a:solidFill>
                <a:latin typeface="Calibri"/>
                <a:cs typeface="Calibri"/>
              </a:rPr>
              <a:t>cheme</a:t>
            </a:r>
            <a:r>
              <a:rPr lang="en-US" sz="3200" dirty="0">
                <a:solidFill>
                  <a:schemeClr val="accent3">
                    <a:lumMod val="60000"/>
                    <a:lumOff val="40000"/>
                  </a:schemeClr>
                </a:solidFill>
                <a:latin typeface="Calibri"/>
                <a:cs typeface="Calibri"/>
              </a:rPr>
              <a:t> for the </a:t>
            </a:r>
            <a:r>
              <a:rPr lang="tr-TR" sz="3200" dirty="0">
                <a:solidFill>
                  <a:schemeClr val="accent3">
                    <a:lumMod val="60000"/>
                    <a:lumOff val="40000"/>
                  </a:schemeClr>
                </a:solidFill>
                <a:latin typeface="Calibri"/>
                <a:cs typeface="Calibri"/>
              </a:rPr>
              <a:t>M</a:t>
            </a:r>
            <a:r>
              <a:rPr lang="en-US" sz="3200" dirty="0" err="1">
                <a:solidFill>
                  <a:schemeClr val="accent3">
                    <a:lumMod val="60000"/>
                    <a:lumOff val="40000"/>
                  </a:schemeClr>
                </a:solidFill>
                <a:latin typeface="Calibri"/>
                <a:cs typeface="Calibri"/>
              </a:rPr>
              <a:t>obility</a:t>
            </a:r>
            <a:r>
              <a:rPr lang="en-US" sz="3200" dirty="0">
                <a:solidFill>
                  <a:schemeClr val="accent3">
                    <a:lumMod val="60000"/>
                    <a:lumOff val="40000"/>
                  </a:schemeClr>
                </a:solidFill>
                <a:latin typeface="Calibri"/>
                <a:cs typeface="Calibri"/>
              </a:rPr>
              <a:t> of </a:t>
            </a:r>
            <a:r>
              <a:rPr lang="tr-TR" sz="3200" dirty="0">
                <a:solidFill>
                  <a:schemeClr val="accent3">
                    <a:lumMod val="60000"/>
                    <a:lumOff val="40000"/>
                  </a:schemeClr>
                </a:solidFill>
                <a:latin typeface="Calibri"/>
                <a:cs typeface="Calibri"/>
              </a:rPr>
              <a:t>U</a:t>
            </a:r>
            <a:r>
              <a:rPr lang="en-US" sz="3200" dirty="0" err="1">
                <a:solidFill>
                  <a:schemeClr val="accent3">
                    <a:lumMod val="60000"/>
                    <a:lumOff val="40000"/>
                  </a:schemeClr>
                </a:solidFill>
                <a:latin typeface="Calibri"/>
                <a:cs typeface="Calibri"/>
              </a:rPr>
              <a:t>niversity</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S</a:t>
            </a:r>
            <a:r>
              <a:rPr lang="en-US" sz="3200" dirty="0" err="1">
                <a:solidFill>
                  <a:schemeClr val="accent3">
                    <a:lumMod val="60000"/>
                    <a:lumOff val="40000"/>
                  </a:schemeClr>
                </a:solidFill>
                <a:latin typeface="Calibri"/>
                <a:cs typeface="Calibri"/>
              </a:rPr>
              <a:t>tudents</a:t>
            </a:r>
            <a:r>
              <a:rPr lang="tr-TR" sz="3200" dirty="0">
                <a:solidFill>
                  <a:schemeClr val="accent3">
                    <a:lumMod val="60000"/>
                    <a:lumOff val="40000"/>
                  </a:schemeClr>
                </a:solidFill>
                <a:latin typeface="Calibri"/>
                <a:cs typeface="Calibri"/>
              </a:rPr>
              <a:t>)</a:t>
            </a:r>
            <a:br>
              <a:rPr lang="tr-TR" sz="3200" dirty="0">
                <a:solidFill>
                  <a:schemeClr val="bg1"/>
                </a:solidFill>
                <a:latin typeface="Calibri"/>
                <a:cs typeface="Calibri"/>
              </a:rPr>
            </a:br>
            <a:r>
              <a:rPr lang="tr-TR" sz="3200" dirty="0">
                <a:solidFill>
                  <a:schemeClr val="bg1"/>
                </a:solidFill>
                <a:latin typeface="Calibri"/>
                <a:cs typeface="Calibri"/>
              </a:rPr>
              <a:t>-Orhun Değişim Programı</a:t>
            </a:r>
            <a:br>
              <a:rPr lang="tr-TR" sz="3200" dirty="0">
                <a:solidFill>
                  <a:schemeClr val="bg1"/>
                </a:solidFill>
                <a:latin typeface="Calibri"/>
                <a:cs typeface="Calibri"/>
              </a:rPr>
            </a:br>
            <a:r>
              <a:rPr lang="tr-TR" sz="3200" dirty="0">
                <a:solidFill>
                  <a:schemeClr val="bg1"/>
                </a:solidFill>
                <a:latin typeface="Calibri"/>
                <a:cs typeface="Calibri"/>
              </a:rPr>
              <a:t>-Memorandum of </a:t>
            </a:r>
            <a:r>
              <a:rPr lang="tr-TR" sz="3200" dirty="0" err="1">
                <a:solidFill>
                  <a:schemeClr val="bg1"/>
                </a:solidFill>
                <a:latin typeface="Calibri"/>
                <a:cs typeface="Calibri"/>
              </a:rPr>
              <a:t>Understanding</a:t>
            </a:r>
            <a:r>
              <a:rPr lang="tr-TR" sz="3200" dirty="0">
                <a:solidFill>
                  <a:schemeClr val="bg1"/>
                </a:solidFill>
                <a:latin typeface="Calibri"/>
                <a:cs typeface="Calibri"/>
              </a:rPr>
              <a:t> (MoU)</a:t>
            </a:r>
            <a:endParaRPr sz="3200" dirty="0">
              <a:solidFill>
                <a:schemeClr val="bg1"/>
              </a:solidFill>
              <a:latin typeface="Calibri"/>
              <a:cs typeface="Calibri"/>
            </a:endParaRPr>
          </a:p>
        </p:txBody>
      </p:sp>
      <p:pic>
        <p:nvPicPr>
          <p:cNvPr id="10" name="Resim 9">
            <a:extLst>
              <a:ext uri="{FF2B5EF4-FFF2-40B4-BE49-F238E27FC236}">
                <a16:creationId xmlns:a16="http://schemas.microsoft.com/office/drawing/2014/main" id="{D0703243-52D0-84AB-E186-7F54C86D8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59CB5-0C1C-89A3-68BD-A515FAF11EE0}"/>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8667D4B5-E05A-406D-AC3E-BBB7F31FE56F}"/>
              </a:ext>
            </a:extLst>
          </p:cNvPr>
          <p:cNvSpPr>
            <a:spLocks noGrp="1"/>
          </p:cNvSpPr>
          <p:nvPr>
            <p:ph type="subTitle" idx="4"/>
          </p:nvPr>
        </p:nvSpPr>
        <p:spPr>
          <a:xfrm>
            <a:off x="597337" y="1600200"/>
            <a:ext cx="8534400" cy="4783361"/>
          </a:xfrm>
        </p:spPr>
        <p:txBody>
          <a:bodyPr/>
          <a:lstStyle/>
          <a:p>
            <a:r>
              <a:rPr lang="tr-TR" dirty="0">
                <a:latin typeface="+mj-lt"/>
              </a:rPr>
              <a:t>- Kuruluşlar şunlar olabilir:  </a:t>
            </a:r>
          </a:p>
          <a:p>
            <a:r>
              <a:rPr lang="tr-TR" dirty="0">
                <a:latin typeface="+mj-lt"/>
              </a:rPr>
              <a:t>Küçük, orta veya büyük ölçekli özel ya da kamusal kurum veya kurum/kuruluş (sosyal girişimler de dâhil), Yerel, bölgesel veya ulusal seviyede bir kamu kurum/kuruluşu, Ticaret odaları, esnaf/meslek dernekleri ve sendikalar da dâhil olmak üzere, bir sosyal ortak veya çalışma hayatının diğer bir temsilcisi, Araştırma enstitüsü, Vakıf, Okul/enstitü/eğitim merkezi (herhangi bir seviyede, okul öncesi eğitimden lise ve sonrası eğitim alanında faaliyet gösteren kurum/kuruluşlar ile (mesleki eğitim ile yetişkin eğitimi dâhil), Kâr amacı gütmeyen kurum/kuruluş, dernek, STK, Kariyer rehberliği, mesleki danışmanlık ve bilgilendirme hizmetleri sunan kurum/kuruluşlar vb.</a:t>
            </a:r>
          </a:p>
          <a:p>
            <a:endParaRPr lang="tr-TR" dirty="0">
              <a:latin typeface="+mj-lt"/>
            </a:endParaRPr>
          </a:p>
          <a:p>
            <a:r>
              <a:rPr lang="tr-TR" sz="2000" spc="-60" dirty="0">
                <a:solidFill>
                  <a:srgbClr val="FFFFFF"/>
                </a:solidFill>
                <a:latin typeface="+mj-lt"/>
                <a:cs typeface="Calibri Light"/>
              </a:rPr>
              <a:t>-Hibeli şekilde hareketlilik hakkı kazanmanız durumunda eğer hakkınızı kullanacaksanız Hareketlilik dilekçenizi, kullanmayacaksanız Feragat dilekçenizi Erasmus+ ofisine iletmeniz gerekmektedir.</a:t>
            </a:r>
          </a:p>
          <a:p>
            <a:endParaRPr lang="tr-TR" dirty="0">
              <a:latin typeface="+mj-lt"/>
            </a:endParaRPr>
          </a:p>
        </p:txBody>
      </p:sp>
      <p:pic>
        <p:nvPicPr>
          <p:cNvPr id="4" name="Resim 3">
            <a:extLst>
              <a:ext uri="{FF2B5EF4-FFF2-40B4-BE49-F238E27FC236}">
                <a16:creationId xmlns:a16="http://schemas.microsoft.com/office/drawing/2014/main" id="{4895326D-C9A4-D6DC-0FEF-FD541CA8B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81741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B4E0-CD82-E76C-BE98-6821D2E2CB3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8587046-CE4D-1C2C-5378-CE9EAF68D7FE}"/>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4DC00BF9-BAD4-81F9-D810-5BF5195565AC}"/>
              </a:ext>
            </a:extLst>
          </p:cNvPr>
          <p:cNvSpPr>
            <a:spLocks noGrp="1"/>
          </p:cNvSpPr>
          <p:nvPr>
            <p:ph type="subTitle" idx="4"/>
          </p:nvPr>
        </p:nvSpPr>
        <p:spPr>
          <a:xfrm>
            <a:off x="597336" y="1600200"/>
            <a:ext cx="10223063" cy="3077766"/>
          </a:xfrm>
        </p:spPr>
        <p:txBody>
          <a:bodyPr/>
          <a:lstStyle/>
          <a:p>
            <a:r>
              <a:rPr lang="tr-TR" sz="2000" spc="-60" dirty="0">
                <a:solidFill>
                  <a:srgbClr val="FFFFFF"/>
                </a:solidFill>
                <a:latin typeface="+mj-lt"/>
                <a:cs typeface="Calibri Light"/>
              </a:rPr>
              <a:t>-Öğrencilere, hareketlilik başlangıcında gerekli tüm şartları yerine getirmelerinin ardından, hibelerinin % 80’i ödenir. Değişim sonunda ise, yine gerekli tüm şartları yerine getirmelerinin ardından hibelerinin % 20’si ödenir. Ancak, öğrenciler yapmakla yükümlü oldukları sorumlulukları yerine </a:t>
            </a:r>
            <a:r>
              <a:rPr lang="tr-TR" sz="2000" spc="-60">
                <a:solidFill>
                  <a:srgbClr val="FFFFFF"/>
                </a:solidFill>
                <a:latin typeface="+mj-lt"/>
                <a:cs typeface="Calibri Light"/>
              </a:rPr>
              <a:t>getirmediği taktirde</a:t>
            </a:r>
            <a:r>
              <a:rPr lang="tr-TR" sz="2000" spc="-60" dirty="0">
                <a:solidFill>
                  <a:srgbClr val="FFFFFF"/>
                </a:solidFill>
                <a:latin typeface="+mj-lt"/>
                <a:cs typeface="Calibri Light"/>
              </a:rPr>
              <a:t>, Erasmus stajı iptal edilir ve tarafına ödenen hibenin iadesi talep edilir.</a:t>
            </a:r>
          </a:p>
          <a:p>
            <a:endParaRPr lang="tr-TR" spc="-60" dirty="0">
              <a:solidFill>
                <a:srgbClr val="FFFFFF"/>
              </a:solidFill>
              <a:latin typeface="+mj-lt"/>
            </a:endParaRPr>
          </a:p>
          <a:p>
            <a:r>
              <a:rPr lang="tr-TR" spc="-60" dirty="0">
                <a:solidFill>
                  <a:srgbClr val="FFFFFF"/>
                </a:solidFill>
                <a:latin typeface="+mj-lt"/>
              </a:rPr>
              <a:t>-</a:t>
            </a:r>
            <a:r>
              <a:rPr lang="tr-TR" sz="2000" spc="-60" dirty="0">
                <a:solidFill>
                  <a:srgbClr val="FFFFFF"/>
                </a:solidFill>
                <a:latin typeface="+mj-lt"/>
                <a:cs typeface="Calibri Light"/>
              </a:rPr>
              <a:t>Hibe miktarları, öğrencinin gittiği ülkeye, o sene Uygulama Kitabı'nda belirlenmiş hibe miktarlarına ve kabul mektubunda belirtilen öğrenim süresi tarihlerine göre hesaplanmaktadır.</a:t>
            </a:r>
          </a:p>
          <a:p>
            <a:endParaRPr lang="tr-TR" spc="-60" dirty="0">
              <a:solidFill>
                <a:srgbClr val="FFFFFF"/>
              </a:solidFill>
              <a:latin typeface="+mj-lt"/>
            </a:endParaRPr>
          </a:p>
          <a:p>
            <a:r>
              <a:rPr lang="tr-TR" sz="2000" spc="-60" dirty="0">
                <a:solidFill>
                  <a:srgbClr val="FFFFFF"/>
                </a:solidFill>
                <a:latin typeface="+mj-lt"/>
                <a:cs typeface="Calibri Light"/>
              </a:rPr>
              <a:t>-Kazanan öğrenciler ve yedek adaylar bilgilendirme toplantısı düzenlenecektir.</a:t>
            </a:r>
          </a:p>
          <a:p>
            <a:endParaRPr lang="tr-TR" dirty="0">
              <a:latin typeface="+mj-lt"/>
            </a:endParaRPr>
          </a:p>
        </p:txBody>
      </p:sp>
      <p:pic>
        <p:nvPicPr>
          <p:cNvPr id="4" name="Resim 3">
            <a:extLst>
              <a:ext uri="{FF2B5EF4-FFF2-40B4-BE49-F238E27FC236}">
                <a16:creationId xmlns:a16="http://schemas.microsoft.com/office/drawing/2014/main" id="{270402E3-EA2E-D0E9-380E-A5CFEE563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79456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F82D8-3A99-AF10-0269-B05F57E70E81}"/>
            </a:ext>
          </a:extLst>
        </p:cNvPr>
        <p:cNvGrpSpPr/>
        <p:nvPr/>
      </p:nvGrpSpPr>
      <p:grpSpPr>
        <a:xfrm>
          <a:off x="0" y="0"/>
          <a:ext cx="0" cy="0"/>
          <a:chOff x="0" y="0"/>
          <a:chExt cx="0" cy="0"/>
        </a:xfrm>
      </p:grpSpPr>
      <p:pic>
        <p:nvPicPr>
          <p:cNvPr id="5" name="Picture 4" descr="Bulutların üstünde uçak kanadı">
            <a:extLst>
              <a:ext uri="{FF2B5EF4-FFF2-40B4-BE49-F238E27FC236}">
                <a16:creationId xmlns:a16="http://schemas.microsoft.com/office/drawing/2014/main" id="{2844DC24-6B79-6EE0-ED84-1E55B8473A7D}"/>
              </a:ext>
            </a:extLst>
          </p:cNvPr>
          <p:cNvPicPr>
            <a:picLocks noChangeAspect="1"/>
          </p:cNvPicPr>
          <p:nvPr/>
        </p:nvPicPr>
        <p:blipFill rotWithShape="1">
          <a:blip r:embed="rId2"/>
          <a:srcRect t="14021" b="1710"/>
          <a:stretch/>
        </p:blipFill>
        <p:spPr>
          <a:xfrm>
            <a:off x="20" y="1"/>
            <a:ext cx="12191980" cy="6857999"/>
          </a:xfrm>
          <a:prstGeom prst="rect">
            <a:avLst/>
          </a:prstGeom>
        </p:spPr>
      </p:pic>
      <p:sp>
        <p:nvSpPr>
          <p:cNvPr id="2" name="object 2">
            <a:extLst>
              <a:ext uri="{FF2B5EF4-FFF2-40B4-BE49-F238E27FC236}">
                <a16:creationId xmlns:a16="http://schemas.microsoft.com/office/drawing/2014/main" id="{DC3ED763-7084-5223-2785-F965725AFC1F}"/>
              </a:ext>
            </a:extLst>
          </p:cNvPr>
          <p:cNvSpPr txBox="1">
            <a:spLocks noGrp="1"/>
          </p:cNvSpPr>
          <p:nvPr>
            <p:ph type="title"/>
          </p:nvPr>
        </p:nvSpPr>
        <p:spPr>
          <a:xfrm>
            <a:off x="609600" y="917464"/>
            <a:ext cx="6629400" cy="1466455"/>
          </a:xfrm>
          <a:prstGeom prst="rect">
            <a:avLst/>
          </a:prstGeom>
        </p:spPr>
        <p:txBody>
          <a:bodyPr vert="horz" lIns="91440" tIns="45720" rIns="91440" bIns="45720" rtlCol="0" anchor="b">
            <a:normAutofit/>
          </a:bodyPr>
          <a:lstStyle/>
          <a:p>
            <a:pPr marL="12700" algn="l" rtl="0">
              <a:lnSpc>
                <a:spcPct val="90000"/>
              </a:lnSpc>
              <a:spcBef>
                <a:spcPct val="0"/>
              </a:spcBef>
            </a:pPr>
            <a:r>
              <a:rPr lang="tr-TR" sz="3100" kern="1200" dirty="0">
                <a:ln w="22225">
                  <a:solidFill>
                    <a:srgbClr val="FFFFFF"/>
                  </a:solidFill>
                </a:ln>
                <a:solidFill>
                  <a:schemeClr val="bg1"/>
                </a:solidFill>
                <a:latin typeface="+mj-lt"/>
                <a:cs typeface="+mj-cs"/>
              </a:rPr>
              <a:t>ERASMUS+ Staj/Öğrenim Hareketliliğine Hak Kazandım, Ne yapmalıyım?</a:t>
            </a:r>
            <a:endParaRPr lang="en-US" sz="3100" kern="1200" dirty="0">
              <a:ln w="22225">
                <a:solidFill>
                  <a:srgbClr val="FFFFFF"/>
                </a:solidFill>
              </a:ln>
              <a:solidFill>
                <a:schemeClr val="bg1"/>
              </a:solidFill>
              <a:latin typeface="+mj-lt"/>
              <a:cs typeface="+mj-cs"/>
            </a:endParaRPr>
          </a:p>
        </p:txBody>
      </p:sp>
      <p:sp>
        <p:nvSpPr>
          <p:cNvPr id="3" name="object 3">
            <a:extLst>
              <a:ext uri="{FF2B5EF4-FFF2-40B4-BE49-F238E27FC236}">
                <a16:creationId xmlns:a16="http://schemas.microsoft.com/office/drawing/2014/main" id="{6A2813B9-6783-8D9E-49B8-FFC089EB9379}"/>
              </a:ext>
            </a:extLst>
          </p:cNvPr>
          <p:cNvSpPr txBox="1"/>
          <p:nvPr/>
        </p:nvSpPr>
        <p:spPr>
          <a:xfrm>
            <a:off x="762000" y="2667000"/>
            <a:ext cx="4724400" cy="3015849"/>
          </a:xfrm>
          <a:prstGeom prst="rect">
            <a:avLst/>
          </a:prstGeom>
        </p:spPr>
        <p:txBody>
          <a:bodyPr vert="horz" lIns="91440" tIns="45720" rIns="91440" bIns="45720" rtlCol="0">
            <a:noAutofit/>
          </a:bodyPr>
          <a:lstStyle/>
          <a:p>
            <a:pPr marL="241300" indent="-228600">
              <a:lnSpc>
                <a:spcPct val="90000"/>
              </a:lnSpc>
              <a:spcBef>
                <a:spcPts val="100"/>
              </a:spcBef>
              <a:buFont typeface="Arial" panose="020B0604020202020204" pitchFamily="34" charset="0"/>
              <a:buChar char="•"/>
              <a:tabLst>
                <a:tab pos="241935" algn="l"/>
              </a:tabLst>
            </a:pPr>
            <a:endParaRPr lang="en-US" sz="1600" dirty="0">
              <a:solidFill>
                <a:schemeClr val="bg1"/>
              </a:solidFill>
            </a:endParaRPr>
          </a:p>
        </p:txBody>
      </p:sp>
      <p:pic>
        <p:nvPicPr>
          <p:cNvPr id="4" name="Resim 3">
            <a:extLst>
              <a:ext uri="{FF2B5EF4-FFF2-40B4-BE49-F238E27FC236}">
                <a16:creationId xmlns:a16="http://schemas.microsoft.com/office/drawing/2014/main" id="{8318E0E2-4EB2-DBBD-2F32-E6B7492E2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872012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318" y="632205"/>
            <a:ext cx="3364281" cy="751488"/>
          </a:xfrm>
          <a:prstGeom prst="rect">
            <a:avLst/>
          </a:prstGeom>
        </p:spPr>
        <p:txBody>
          <a:bodyPr vert="horz" wrap="square" lIns="0" tIns="12700" rIns="0" bIns="0" rtlCol="0">
            <a:spAutoFit/>
          </a:bodyPr>
          <a:lstStyle/>
          <a:p>
            <a:pPr marL="12700" marR="5080">
              <a:lnSpc>
                <a:spcPct val="100000"/>
              </a:lnSpc>
              <a:spcBef>
                <a:spcPts val="100"/>
              </a:spcBef>
            </a:pPr>
            <a:r>
              <a:rPr sz="2400" spc="-10" dirty="0" err="1">
                <a:solidFill>
                  <a:srgbClr val="FFFFFF"/>
                </a:solidFill>
                <a:latin typeface="Calibri"/>
                <a:cs typeface="Calibri"/>
              </a:rPr>
              <a:t>Öğrenim</a:t>
            </a:r>
            <a:r>
              <a:rPr lang="tr-TR" sz="2400" spc="-10" dirty="0">
                <a:solidFill>
                  <a:srgbClr val="FFFFFF"/>
                </a:solidFill>
                <a:latin typeface="Calibri"/>
                <a:cs typeface="Calibri"/>
              </a:rPr>
              <a:t>/Staj</a:t>
            </a:r>
            <a:r>
              <a:rPr sz="2400" spc="-65" dirty="0">
                <a:solidFill>
                  <a:srgbClr val="FFFFFF"/>
                </a:solidFill>
                <a:latin typeface="Calibri"/>
                <a:cs typeface="Calibri"/>
              </a:rPr>
              <a:t> </a:t>
            </a:r>
            <a:r>
              <a:rPr sz="2400" spc="-10" dirty="0">
                <a:solidFill>
                  <a:srgbClr val="FFFFFF"/>
                </a:solidFill>
                <a:latin typeface="Calibri"/>
                <a:cs typeface="Calibri"/>
              </a:rPr>
              <a:t>Hareketliliği- </a:t>
            </a:r>
            <a:r>
              <a:rPr sz="2400" spc="-525" dirty="0">
                <a:solidFill>
                  <a:srgbClr val="FFFFFF"/>
                </a:solidFill>
                <a:latin typeface="Calibri"/>
                <a:cs typeface="Calibri"/>
              </a:rPr>
              <a:t> </a:t>
            </a:r>
            <a:r>
              <a:rPr sz="2400" spc="-10" dirty="0">
                <a:solidFill>
                  <a:srgbClr val="FFFFFF"/>
                </a:solidFill>
                <a:latin typeface="Calibri"/>
                <a:cs typeface="Calibri"/>
              </a:rPr>
              <a:t>Faaliyet</a:t>
            </a:r>
            <a:r>
              <a:rPr sz="2400" spc="-55" dirty="0">
                <a:solidFill>
                  <a:srgbClr val="FFFFFF"/>
                </a:solidFill>
                <a:latin typeface="Calibri"/>
                <a:cs typeface="Calibri"/>
              </a:rPr>
              <a:t> </a:t>
            </a:r>
            <a:r>
              <a:rPr sz="2400" spc="-5" dirty="0">
                <a:solidFill>
                  <a:srgbClr val="FFFFFF"/>
                </a:solidFill>
                <a:latin typeface="Calibri"/>
                <a:cs typeface="Calibri"/>
              </a:rPr>
              <a:t>Öncesi</a:t>
            </a:r>
            <a:endParaRPr sz="2400" dirty="0">
              <a:latin typeface="Calibri"/>
              <a:cs typeface="Calibri"/>
            </a:endParaRPr>
          </a:p>
        </p:txBody>
      </p:sp>
      <p:sp>
        <p:nvSpPr>
          <p:cNvPr id="3" name="object 3"/>
          <p:cNvSpPr txBox="1">
            <a:spLocks noGrp="1"/>
          </p:cNvSpPr>
          <p:nvPr>
            <p:ph sz="half" idx="2"/>
          </p:nvPr>
        </p:nvSpPr>
        <p:spPr>
          <a:xfrm>
            <a:off x="770026" y="1815210"/>
            <a:ext cx="3679190" cy="3613810"/>
          </a:xfrm>
          <a:prstGeom prst="rect">
            <a:avLst/>
          </a:prstGeom>
        </p:spPr>
        <p:txBody>
          <a:bodyPr vert="horz" wrap="square" lIns="0" tIns="12700" rIns="0" bIns="0" rtlCol="0">
            <a:spAutoFit/>
          </a:bodyPr>
          <a:lstStyle/>
          <a:p>
            <a:pPr marL="12700">
              <a:lnSpc>
                <a:spcPct val="100000"/>
              </a:lnSpc>
              <a:spcBef>
                <a:spcPts val="100"/>
              </a:spcBef>
            </a:pPr>
            <a:r>
              <a:rPr spc="-10" dirty="0"/>
              <a:t>Öğrenim</a:t>
            </a:r>
            <a:r>
              <a:rPr spc="-45" dirty="0"/>
              <a:t> </a:t>
            </a:r>
            <a:r>
              <a:rPr spc="-10" dirty="0"/>
              <a:t>Hareketliliği:</a:t>
            </a:r>
          </a:p>
          <a:p>
            <a:pPr marL="12700">
              <a:lnSpc>
                <a:spcPct val="100000"/>
              </a:lnSpc>
            </a:pPr>
            <a:r>
              <a:rPr u="none" spc="-5" dirty="0"/>
              <a:t>Ön</a:t>
            </a:r>
            <a:r>
              <a:rPr u="none" spc="-30" dirty="0"/>
              <a:t> </a:t>
            </a:r>
            <a:r>
              <a:rPr u="none" spc="-10" dirty="0"/>
              <a:t>Araştırma:</a:t>
            </a:r>
          </a:p>
          <a:p>
            <a:pPr marL="12065">
              <a:lnSpc>
                <a:spcPct val="100000"/>
              </a:lnSpc>
              <a:tabLst>
                <a:tab pos="299085" algn="l"/>
                <a:tab pos="299720" algn="l"/>
              </a:tabLst>
            </a:pPr>
            <a:r>
              <a:rPr lang="tr-TR" b="0" u="none" spc="-10" dirty="0">
                <a:latin typeface="Calibri"/>
                <a:cs typeface="Calibri"/>
              </a:rPr>
              <a:t>-</a:t>
            </a:r>
            <a:r>
              <a:rPr b="0" u="none" spc="-10" dirty="0" err="1">
                <a:latin typeface="Calibri"/>
                <a:cs typeface="Calibri"/>
              </a:rPr>
              <a:t>Dil</a:t>
            </a:r>
            <a:r>
              <a:rPr b="0" u="none" spc="-10" dirty="0">
                <a:latin typeface="Calibri"/>
                <a:cs typeface="Calibri"/>
              </a:rPr>
              <a:t> yeterlilikleri</a:t>
            </a:r>
          </a:p>
          <a:p>
            <a:pPr marL="12065">
              <a:lnSpc>
                <a:spcPct val="100000"/>
              </a:lnSpc>
              <a:tabLst>
                <a:tab pos="178435" algn="l"/>
              </a:tabLst>
            </a:pPr>
            <a:r>
              <a:rPr lang="tr-TR" b="0" u="none" spc="-5" dirty="0">
                <a:latin typeface="Calibri"/>
                <a:cs typeface="Calibri"/>
              </a:rPr>
              <a:t>-</a:t>
            </a:r>
            <a:r>
              <a:rPr b="0" u="none" spc="-5" dirty="0">
                <a:latin typeface="Calibri"/>
                <a:cs typeface="Calibri"/>
              </a:rPr>
              <a:t>Ek</a:t>
            </a:r>
            <a:r>
              <a:rPr b="0" u="none" spc="-50" dirty="0">
                <a:latin typeface="Calibri"/>
                <a:cs typeface="Calibri"/>
              </a:rPr>
              <a:t> </a:t>
            </a:r>
            <a:r>
              <a:rPr b="0" u="none" spc="-10" dirty="0">
                <a:latin typeface="Calibri"/>
                <a:cs typeface="Calibri"/>
              </a:rPr>
              <a:t>gereksinimler</a:t>
            </a:r>
          </a:p>
          <a:p>
            <a:pPr marL="12065">
              <a:lnSpc>
                <a:spcPct val="100000"/>
              </a:lnSpc>
              <a:tabLst>
                <a:tab pos="178435" algn="l"/>
              </a:tabLst>
            </a:pPr>
            <a:r>
              <a:rPr lang="tr-TR" b="0" u="none" spc="-5" dirty="0">
                <a:latin typeface="Calibri"/>
                <a:cs typeface="Calibri"/>
              </a:rPr>
              <a:t>-</a:t>
            </a:r>
            <a:r>
              <a:rPr b="0" u="none" spc="-5" dirty="0" err="1">
                <a:latin typeface="Calibri"/>
                <a:cs typeface="Calibri"/>
              </a:rPr>
              <a:t>Başvuru</a:t>
            </a:r>
            <a:r>
              <a:rPr b="0" u="none" spc="-65" dirty="0">
                <a:latin typeface="Calibri"/>
                <a:cs typeface="Calibri"/>
              </a:rPr>
              <a:t> </a:t>
            </a:r>
            <a:r>
              <a:rPr b="0" u="none" spc="-10" dirty="0">
                <a:latin typeface="Calibri"/>
                <a:cs typeface="Calibri"/>
              </a:rPr>
              <a:t>tarihleri</a:t>
            </a:r>
          </a:p>
          <a:p>
            <a:pPr marL="12065">
              <a:lnSpc>
                <a:spcPct val="100000"/>
              </a:lnSpc>
              <a:tabLst>
                <a:tab pos="178435" algn="l"/>
              </a:tabLst>
            </a:pPr>
            <a:r>
              <a:rPr lang="tr-TR" b="0" u="none" spc="-5" dirty="0">
                <a:latin typeface="Calibri"/>
                <a:cs typeface="Calibri"/>
              </a:rPr>
              <a:t>-</a:t>
            </a:r>
            <a:r>
              <a:rPr b="0" u="none" spc="-5" dirty="0" err="1">
                <a:latin typeface="Calibri"/>
                <a:cs typeface="Calibri"/>
              </a:rPr>
              <a:t>Notlandırma</a:t>
            </a:r>
            <a:endParaRPr b="0" u="none" spc="-5" dirty="0">
              <a:latin typeface="Calibri"/>
              <a:cs typeface="Calibri"/>
            </a:endParaRPr>
          </a:p>
          <a:p>
            <a:pPr marL="12065">
              <a:lnSpc>
                <a:spcPct val="100000"/>
              </a:lnSpc>
              <a:tabLst>
                <a:tab pos="178435" algn="l"/>
              </a:tabLst>
            </a:pPr>
            <a:r>
              <a:rPr lang="tr-TR" b="0" u="none" spc="-15" dirty="0">
                <a:latin typeface="Calibri"/>
                <a:cs typeface="Calibri"/>
              </a:rPr>
              <a:t>-</a:t>
            </a:r>
            <a:r>
              <a:rPr b="0" u="none" spc="-15" dirty="0" err="1">
                <a:latin typeface="Calibri"/>
                <a:cs typeface="Calibri"/>
              </a:rPr>
              <a:t>Vize</a:t>
            </a:r>
            <a:r>
              <a:rPr b="0" u="none" spc="10" dirty="0">
                <a:latin typeface="Calibri"/>
                <a:cs typeface="Calibri"/>
              </a:rPr>
              <a:t> </a:t>
            </a:r>
            <a:r>
              <a:rPr b="0" u="none" spc="-10" dirty="0">
                <a:latin typeface="Calibri"/>
                <a:cs typeface="Calibri"/>
              </a:rPr>
              <a:t>ve</a:t>
            </a:r>
            <a:r>
              <a:rPr b="0" u="none" spc="-25" dirty="0">
                <a:latin typeface="Calibri"/>
                <a:cs typeface="Calibri"/>
              </a:rPr>
              <a:t> </a:t>
            </a:r>
            <a:r>
              <a:rPr b="0" u="none" spc="-5" dirty="0">
                <a:latin typeface="Calibri"/>
                <a:cs typeface="Calibri"/>
              </a:rPr>
              <a:t>oturma</a:t>
            </a:r>
            <a:r>
              <a:rPr b="0" u="none" spc="-10" dirty="0">
                <a:latin typeface="Calibri"/>
                <a:cs typeface="Calibri"/>
              </a:rPr>
              <a:t> </a:t>
            </a:r>
            <a:r>
              <a:rPr b="0" u="none" spc="-5" dirty="0">
                <a:latin typeface="Calibri"/>
                <a:cs typeface="Calibri"/>
              </a:rPr>
              <a:t>izni</a:t>
            </a:r>
          </a:p>
          <a:p>
            <a:pPr marL="12065">
              <a:lnSpc>
                <a:spcPct val="100000"/>
              </a:lnSpc>
              <a:spcBef>
                <a:spcPts val="5"/>
              </a:spcBef>
              <a:tabLst>
                <a:tab pos="178435" algn="l"/>
              </a:tabLst>
            </a:pPr>
            <a:r>
              <a:rPr lang="tr-TR" b="0" u="none" spc="-10" dirty="0">
                <a:latin typeface="Calibri"/>
                <a:cs typeface="Calibri"/>
              </a:rPr>
              <a:t>-</a:t>
            </a:r>
            <a:r>
              <a:rPr b="0" u="none" spc="-10" dirty="0" err="1">
                <a:latin typeface="Calibri"/>
                <a:cs typeface="Calibri"/>
              </a:rPr>
              <a:t>Sigorta</a:t>
            </a:r>
            <a:endParaRPr b="0" u="none" spc="-10" dirty="0">
              <a:latin typeface="Calibri"/>
              <a:cs typeface="Calibri"/>
            </a:endParaRPr>
          </a:p>
          <a:p>
            <a:pPr marL="12065">
              <a:lnSpc>
                <a:spcPct val="100000"/>
              </a:lnSpc>
              <a:tabLst>
                <a:tab pos="178435" algn="l"/>
              </a:tabLst>
            </a:pPr>
            <a:r>
              <a:rPr lang="tr-TR" b="0" u="none" spc="-10" dirty="0"/>
              <a:t>-</a:t>
            </a:r>
            <a:r>
              <a:rPr b="0" u="none" spc="-10" dirty="0" err="1">
                <a:latin typeface="Calibri"/>
                <a:cs typeface="Calibri"/>
              </a:rPr>
              <a:t>Konaklama</a:t>
            </a:r>
            <a:endParaRPr b="0" u="none" spc="-10" dirty="0">
              <a:latin typeface="Calibri"/>
              <a:cs typeface="Calibri"/>
            </a:endParaRPr>
          </a:p>
          <a:p>
            <a:pPr marL="12065">
              <a:lnSpc>
                <a:spcPct val="100000"/>
              </a:lnSpc>
              <a:tabLst>
                <a:tab pos="178435" algn="l"/>
              </a:tabLst>
            </a:pPr>
            <a:r>
              <a:rPr lang="tr-TR" b="0" u="none" spc="-5" dirty="0">
                <a:latin typeface="Calibri"/>
                <a:cs typeface="Calibri"/>
              </a:rPr>
              <a:t>-</a:t>
            </a:r>
            <a:r>
              <a:rPr b="0" u="none" spc="-5" dirty="0" err="1">
                <a:latin typeface="Calibri"/>
                <a:cs typeface="Calibri"/>
              </a:rPr>
              <a:t>Misafir</a:t>
            </a:r>
            <a:r>
              <a:rPr b="0" u="none" spc="-20" dirty="0">
                <a:latin typeface="Calibri"/>
                <a:cs typeface="Calibri"/>
              </a:rPr>
              <a:t> </a:t>
            </a:r>
            <a:r>
              <a:rPr b="0" u="none" spc="-5" dirty="0" err="1">
                <a:latin typeface="Calibri"/>
                <a:cs typeface="Calibri"/>
              </a:rPr>
              <a:t>olunacak</a:t>
            </a:r>
            <a:r>
              <a:rPr b="0" u="none" spc="-15" dirty="0">
                <a:latin typeface="Calibri"/>
                <a:cs typeface="Calibri"/>
              </a:rPr>
              <a:t> </a:t>
            </a:r>
            <a:r>
              <a:rPr b="0" u="none" spc="-10" dirty="0" err="1">
                <a:latin typeface="Calibri"/>
                <a:cs typeface="Calibri"/>
              </a:rPr>
              <a:t>kurumun</a:t>
            </a:r>
            <a:r>
              <a:rPr lang="tr-TR" b="0" u="none" spc="-10" dirty="0">
                <a:latin typeface="Calibri"/>
                <a:cs typeface="Calibri"/>
              </a:rPr>
              <a:t> ve misafir olunacak ülkenin konsolosluk </a:t>
            </a:r>
            <a:r>
              <a:rPr b="0" u="none" spc="-5" dirty="0">
                <a:latin typeface="Calibri"/>
                <a:cs typeface="Calibri"/>
              </a:rPr>
              <a:t>web</a:t>
            </a:r>
            <a:r>
              <a:rPr b="0" u="none" dirty="0">
                <a:latin typeface="Calibri"/>
                <a:cs typeface="Calibri"/>
              </a:rPr>
              <a:t> </a:t>
            </a:r>
            <a:r>
              <a:rPr b="0" u="none" spc="-10" dirty="0">
                <a:latin typeface="Calibri"/>
                <a:cs typeface="Calibri"/>
              </a:rPr>
              <a:t>sayfası</a:t>
            </a:r>
            <a:r>
              <a:rPr b="0" u="none" spc="-25" dirty="0">
                <a:latin typeface="Calibri"/>
                <a:cs typeface="Calibri"/>
              </a:rPr>
              <a:t> </a:t>
            </a:r>
            <a:r>
              <a:rPr b="0" u="none" spc="-10" dirty="0">
                <a:latin typeface="Calibri"/>
                <a:cs typeface="Calibri"/>
              </a:rPr>
              <a:t>incelenerek</a:t>
            </a:r>
            <a:r>
              <a:rPr b="0" u="none" spc="20" dirty="0">
                <a:latin typeface="Calibri"/>
                <a:cs typeface="Calibri"/>
              </a:rPr>
              <a:t> </a:t>
            </a:r>
            <a:r>
              <a:rPr b="0" u="none" spc="-10" dirty="0" err="1">
                <a:latin typeface="Calibri"/>
                <a:cs typeface="Calibri"/>
              </a:rPr>
              <a:t>gerekli</a:t>
            </a:r>
            <a:r>
              <a:rPr b="0" u="none" dirty="0">
                <a:latin typeface="Calibri"/>
                <a:cs typeface="Calibri"/>
              </a:rPr>
              <a:t> </a:t>
            </a:r>
            <a:r>
              <a:rPr b="0" u="none" spc="-5" dirty="0" err="1">
                <a:latin typeface="Calibri"/>
                <a:cs typeface="Calibri"/>
              </a:rPr>
              <a:t>işlemler</a:t>
            </a:r>
            <a:r>
              <a:rPr lang="tr-TR" b="0" u="none" spc="-5" dirty="0">
                <a:latin typeface="Calibri"/>
                <a:cs typeface="Calibri"/>
              </a:rPr>
              <a:t> </a:t>
            </a:r>
            <a:r>
              <a:rPr b="0" u="none" spc="-10" dirty="0" err="1">
                <a:latin typeface="Calibri"/>
                <a:cs typeface="Calibri"/>
              </a:rPr>
              <a:t>ve</a:t>
            </a:r>
            <a:r>
              <a:rPr b="0" u="none" spc="-35" dirty="0">
                <a:latin typeface="Calibri"/>
                <a:cs typeface="Calibri"/>
              </a:rPr>
              <a:t> </a:t>
            </a:r>
            <a:r>
              <a:rPr b="0" u="none" spc="-5" dirty="0" err="1">
                <a:latin typeface="Calibri"/>
                <a:cs typeface="Calibri"/>
              </a:rPr>
              <a:t>dokümanlar</a:t>
            </a:r>
            <a:r>
              <a:rPr lang="tr-TR" b="0" u="none" spc="-5" dirty="0">
                <a:latin typeface="Calibri"/>
                <a:cs typeface="Calibri"/>
              </a:rPr>
              <a:t> </a:t>
            </a:r>
            <a:r>
              <a:rPr b="0" u="none" spc="-20" dirty="0" err="1">
                <a:latin typeface="Calibri"/>
                <a:cs typeface="Calibri"/>
              </a:rPr>
              <a:t>öğrenilmelidir</a:t>
            </a:r>
            <a:r>
              <a:rPr b="0" u="none" spc="-20" dirty="0">
                <a:latin typeface="Calibri"/>
                <a:cs typeface="Calibri"/>
              </a:rPr>
              <a:t>.</a:t>
            </a:r>
          </a:p>
        </p:txBody>
      </p:sp>
      <p:sp>
        <p:nvSpPr>
          <p:cNvPr id="4" name="object 4"/>
          <p:cNvSpPr txBox="1">
            <a:spLocks noGrp="1"/>
          </p:cNvSpPr>
          <p:nvPr>
            <p:ph sz="half" idx="3"/>
          </p:nvPr>
        </p:nvSpPr>
        <p:spPr>
          <a:xfrm>
            <a:off x="6128384" y="1733803"/>
            <a:ext cx="3679190" cy="3890809"/>
          </a:xfrm>
          <a:prstGeom prst="rect">
            <a:avLst/>
          </a:prstGeom>
        </p:spPr>
        <p:txBody>
          <a:bodyPr vert="horz" wrap="square" lIns="0" tIns="12700" rIns="0" bIns="0" rtlCol="0">
            <a:spAutoFit/>
          </a:bodyPr>
          <a:lstStyle/>
          <a:p>
            <a:pPr marL="12700">
              <a:lnSpc>
                <a:spcPct val="100000"/>
              </a:lnSpc>
              <a:spcBef>
                <a:spcPts val="100"/>
              </a:spcBef>
            </a:pPr>
            <a:r>
              <a:rPr spc="-5" dirty="0"/>
              <a:t>Staj</a:t>
            </a:r>
            <a:r>
              <a:rPr spc="-35" dirty="0"/>
              <a:t> </a:t>
            </a:r>
            <a:r>
              <a:rPr spc="-10" dirty="0"/>
              <a:t>Hareketliliği:</a:t>
            </a:r>
          </a:p>
          <a:p>
            <a:pPr marL="12700">
              <a:lnSpc>
                <a:spcPct val="100000"/>
              </a:lnSpc>
            </a:pPr>
            <a:r>
              <a:rPr u="none" spc="-5" dirty="0"/>
              <a:t>Ön</a:t>
            </a:r>
            <a:r>
              <a:rPr u="none" spc="-30" dirty="0"/>
              <a:t> </a:t>
            </a:r>
            <a:r>
              <a:rPr u="none" spc="-10" dirty="0" err="1"/>
              <a:t>Araştırma</a:t>
            </a:r>
            <a:r>
              <a:rPr u="none" spc="-10" dirty="0"/>
              <a:t>:</a:t>
            </a:r>
            <a:endParaRPr lang="tr-TR" u="none" spc="-10" dirty="0"/>
          </a:p>
          <a:p>
            <a:pPr marL="12700">
              <a:lnSpc>
                <a:spcPct val="100000"/>
              </a:lnSpc>
            </a:pPr>
            <a:r>
              <a:rPr lang="tr-TR" u="none" spc="-5" dirty="0"/>
              <a:t>Ön</a:t>
            </a:r>
            <a:r>
              <a:rPr lang="tr-TR" u="none" spc="-30" dirty="0"/>
              <a:t> </a:t>
            </a:r>
            <a:r>
              <a:rPr lang="tr-TR" u="none" spc="-10" dirty="0"/>
              <a:t>Araştırma:</a:t>
            </a:r>
          </a:p>
          <a:p>
            <a:pPr marL="12065">
              <a:lnSpc>
                <a:spcPct val="100000"/>
              </a:lnSpc>
              <a:tabLst>
                <a:tab pos="299085" algn="l"/>
                <a:tab pos="299720" algn="l"/>
              </a:tabLst>
            </a:pPr>
            <a:r>
              <a:rPr lang="tr-TR" b="0" u="none" spc="-10" dirty="0">
                <a:latin typeface="Calibri"/>
                <a:cs typeface="Calibri"/>
              </a:rPr>
              <a:t>-Dil yeterlilikleri</a:t>
            </a:r>
          </a:p>
          <a:p>
            <a:pPr marL="12065">
              <a:lnSpc>
                <a:spcPct val="100000"/>
              </a:lnSpc>
              <a:tabLst>
                <a:tab pos="178435" algn="l"/>
              </a:tabLst>
            </a:pPr>
            <a:r>
              <a:rPr lang="tr-TR" b="0" u="none" spc="-5" dirty="0">
                <a:latin typeface="Calibri"/>
                <a:cs typeface="Calibri"/>
              </a:rPr>
              <a:t>-Ek</a:t>
            </a:r>
            <a:r>
              <a:rPr lang="tr-TR" b="0" u="none" spc="-50" dirty="0">
                <a:latin typeface="Calibri"/>
                <a:cs typeface="Calibri"/>
              </a:rPr>
              <a:t> </a:t>
            </a:r>
            <a:r>
              <a:rPr lang="tr-TR" b="0" u="none" spc="-10" dirty="0">
                <a:latin typeface="Calibri"/>
                <a:cs typeface="Calibri"/>
              </a:rPr>
              <a:t>gereksinimler</a:t>
            </a:r>
          </a:p>
          <a:p>
            <a:pPr marL="12065">
              <a:lnSpc>
                <a:spcPct val="100000"/>
              </a:lnSpc>
              <a:tabLst>
                <a:tab pos="178435" algn="l"/>
              </a:tabLst>
            </a:pPr>
            <a:r>
              <a:rPr lang="tr-TR" b="0" u="none" spc="-5" dirty="0">
                <a:latin typeface="Calibri"/>
                <a:cs typeface="Calibri"/>
              </a:rPr>
              <a:t>-Başvuru</a:t>
            </a:r>
            <a:r>
              <a:rPr lang="tr-TR" b="0" u="none" spc="-65" dirty="0">
                <a:latin typeface="Calibri"/>
                <a:cs typeface="Calibri"/>
              </a:rPr>
              <a:t> </a:t>
            </a:r>
            <a:r>
              <a:rPr lang="tr-TR" b="0" u="none" spc="-10" dirty="0">
                <a:latin typeface="Calibri"/>
                <a:cs typeface="Calibri"/>
              </a:rPr>
              <a:t>tarihleri</a:t>
            </a:r>
          </a:p>
          <a:p>
            <a:pPr marL="12065">
              <a:lnSpc>
                <a:spcPct val="100000"/>
              </a:lnSpc>
              <a:tabLst>
                <a:tab pos="178435" algn="l"/>
              </a:tabLst>
            </a:pPr>
            <a:r>
              <a:rPr lang="tr-TR" b="0" u="none" spc="-5" dirty="0">
                <a:latin typeface="Calibri"/>
                <a:cs typeface="Calibri"/>
              </a:rPr>
              <a:t>-Notlandırma</a:t>
            </a:r>
          </a:p>
          <a:p>
            <a:pPr marL="12065">
              <a:lnSpc>
                <a:spcPct val="100000"/>
              </a:lnSpc>
              <a:tabLst>
                <a:tab pos="178435" algn="l"/>
              </a:tabLst>
            </a:pPr>
            <a:r>
              <a:rPr lang="tr-TR" b="0" u="none" spc="-15" dirty="0">
                <a:latin typeface="Calibri"/>
                <a:cs typeface="Calibri"/>
              </a:rPr>
              <a:t>-Vize</a:t>
            </a:r>
            <a:r>
              <a:rPr lang="tr-TR" b="0" u="none" spc="10" dirty="0">
                <a:latin typeface="Calibri"/>
                <a:cs typeface="Calibri"/>
              </a:rPr>
              <a:t> </a:t>
            </a:r>
            <a:r>
              <a:rPr lang="tr-TR" b="0" u="none" spc="-10" dirty="0">
                <a:latin typeface="Calibri"/>
                <a:cs typeface="Calibri"/>
              </a:rPr>
              <a:t>ve</a:t>
            </a:r>
            <a:r>
              <a:rPr lang="tr-TR" b="0" u="none" spc="-25" dirty="0">
                <a:latin typeface="Calibri"/>
                <a:cs typeface="Calibri"/>
              </a:rPr>
              <a:t> </a:t>
            </a:r>
            <a:r>
              <a:rPr lang="tr-TR" b="0" u="none" spc="-5" dirty="0">
                <a:latin typeface="Calibri"/>
                <a:cs typeface="Calibri"/>
              </a:rPr>
              <a:t>oturma</a:t>
            </a:r>
            <a:r>
              <a:rPr lang="tr-TR" b="0" u="none" spc="-10" dirty="0">
                <a:latin typeface="Calibri"/>
                <a:cs typeface="Calibri"/>
              </a:rPr>
              <a:t> </a:t>
            </a:r>
            <a:r>
              <a:rPr lang="tr-TR" b="0" u="none" spc="-5" dirty="0">
                <a:latin typeface="Calibri"/>
                <a:cs typeface="Calibri"/>
              </a:rPr>
              <a:t>izni</a:t>
            </a:r>
          </a:p>
          <a:p>
            <a:pPr marL="12065">
              <a:lnSpc>
                <a:spcPct val="100000"/>
              </a:lnSpc>
              <a:spcBef>
                <a:spcPts val="5"/>
              </a:spcBef>
              <a:tabLst>
                <a:tab pos="178435" algn="l"/>
              </a:tabLst>
            </a:pPr>
            <a:r>
              <a:rPr lang="tr-TR" b="0" u="none" spc="-10" dirty="0">
                <a:latin typeface="Calibri"/>
                <a:cs typeface="Calibri"/>
              </a:rPr>
              <a:t>-Sigorta</a:t>
            </a:r>
          </a:p>
          <a:p>
            <a:pPr marL="12065">
              <a:lnSpc>
                <a:spcPct val="100000"/>
              </a:lnSpc>
              <a:tabLst>
                <a:tab pos="178435" algn="l"/>
              </a:tabLst>
            </a:pPr>
            <a:r>
              <a:rPr lang="tr-TR" b="0" u="none" spc="-10" dirty="0"/>
              <a:t>-</a:t>
            </a:r>
            <a:r>
              <a:rPr lang="tr-TR" b="0" u="none" spc="-10" dirty="0">
                <a:latin typeface="Calibri"/>
                <a:cs typeface="Calibri"/>
              </a:rPr>
              <a:t>Konaklama</a:t>
            </a:r>
          </a:p>
          <a:p>
            <a:pPr marL="12065">
              <a:lnSpc>
                <a:spcPct val="100000"/>
              </a:lnSpc>
              <a:spcBef>
                <a:spcPts val="5"/>
              </a:spcBef>
              <a:tabLst>
                <a:tab pos="178435" algn="l"/>
              </a:tabLst>
            </a:pPr>
            <a:r>
              <a:rPr lang="tr-TR" b="0" u="none" spc="-5" dirty="0">
                <a:latin typeface="Calibri"/>
                <a:cs typeface="Calibri"/>
              </a:rPr>
              <a:t>-Uluslararası İlişkiler ve Değişim Programları Koordinatörlüğü’nün öğrenciye staj yapacak kurum bulma konusunda yükümlülüğü yoktur.</a:t>
            </a:r>
            <a:endParaRPr lang="tr-TR" b="0" u="none" spc="-20" dirty="0">
              <a:latin typeface="Calibri"/>
              <a:cs typeface="Calibri"/>
            </a:endParaRPr>
          </a:p>
        </p:txBody>
      </p:sp>
      <p:pic>
        <p:nvPicPr>
          <p:cNvPr id="5" name="Resim 4">
            <a:extLst>
              <a:ext uri="{FF2B5EF4-FFF2-40B4-BE49-F238E27FC236}">
                <a16:creationId xmlns:a16="http://schemas.microsoft.com/office/drawing/2014/main" id="{F75E4502-FC13-3E90-0A33-ADC17AD1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4069-F8F5-B519-8B98-7FB5FBAAA72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73BA376-99DB-2793-2A82-FCAE8BD8A986}"/>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8781487A-56F7-6CF5-6211-04B7DDD01C0E}"/>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63BF3914-0B84-5D84-AF84-A6F516385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5D2C02AE-6B1E-F493-3EE1-4C44C2668E12}"/>
              </a:ext>
            </a:extLst>
          </p:cNvPr>
          <p:cNvSpPr txBox="1"/>
          <p:nvPr/>
        </p:nvSpPr>
        <p:spPr>
          <a:xfrm>
            <a:off x="457200" y="1524000"/>
            <a:ext cx="7584504" cy="4824911"/>
          </a:xfrm>
          <a:prstGeom prst="rect">
            <a:avLst/>
          </a:prstGeom>
          <a:noFill/>
        </p:spPr>
        <p:txBody>
          <a:bodyPr wrap="square" rtlCol="0">
            <a:spAutoFit/>
          </a:bodyPr>
          <a:lstStyle/>
          <a:p>
            <a:r>
              <a:rPr lang="tr-TR" b="1" spc="-60" dirty="0">
                <a:solidFill>
                  <a:srgbClr val="FFFFFF"/>
                </a:solidFill>
                <a:latin typeface="+mj-lt"/>
                <a:cs typeface="Calibri Light"/>
              </a:rPr>
              <a:t>NOMINATION (ADAYLIK)</a:t>
            </a:r>
          </a:p>
          <a:p>
            <a:endParaRPr lang="tr-TR" b="1" spc="-60" dirty="0">
              <a:solidFill>
                <a:srgbClr val="FFFFFF"/>
              </a:solidFill>
              <a:latin typeface="+mj-lt"/>
              <a:cs typeface="Calibri Light"/>
            </a:endParaRPr>
          </a:p>
          <a:p>
            <a:pPr marL="12700">
              <a:lnSpc>
                <a:spcPct val="90000"/>
              </a:lnSpc>
              <a:spcBef>
                <a:spcPts val="105"/>
              </a:spcBef>
            </a:pPr>
            <a:r>
              <a:rPr lang="tr-TR" sz="1800" spc="-10" dirty="0">
                <a:solidFill>
                  <a:schemeClr val="bg1">
                    <a:alpha val="80000"/>
                  </a:schemeClr>
                </a:solidFill>
                <a:latin typeface="+mj-lt"/>
              </a:rPr>
              <a:t>-Aday</a:t>
            </a:r>
            <a:r>
              <a:rPr lang="tr-TR" sz="1800" spc="-40" dirty="0">
                <a:solidFill>
                  <a:schemeClr val="bg1">
                    <a:alpha val="80000"/>
                  </a:schemeClr>
                </a:solidFill>
                <a:latin typeface="+mj-lt"/>
              </a:rPr>
              <a:t> </a:t>
            </a:r>
            <a:r>
              <a:rPr lang="tr-TR" sz="1800" spc="-5" dirty="0">
                <a:solidFill>
                  <a:schemeClr val="bg1">
                    <a:alpha val="80000"/>
                  </a:schemeClr>
                </a:solidFill>
                <a:latin typeface="+mj-lt"/>
              </a:rPr>
              <a:t>gösterme</a:t>
            </a:r>
            <a:r>
              <a:rPr lang="tr-TR" sz="1800" spc="-20" dirty="0">
                <a:solidFill>
                  <a:schemeClr val="bg1">
                    <a:alpha val="80000"/>
                  </a:schemeClr>
                </a:solidFill>
                <a:latin typeface="+mj-lt"/>
              </a:rPr>
              <a:t> </a:t>
            </a:r>
            <a:r>
              <a:rPr lang="tr-TR" sz="1800" dirty="0">
                <a:solidFill>
                  <a:schemeClr val="bg1">
                    <a:alpha val="80000"/>
                  </a:schemeClr>
                </a:solidFill>
                <a:latin typeface="+mj-lt"/>
              </a:rPr>
              <a:t>işlemi Erasmus</a:t>
            </a:r>
            <a:r>
              <a:rPr lang="tr-TR" sz="1800" spc="-25" dirty="0">
                <a:solidFill>
                  <a:schemeClr val="bg1">
                    <a:alpha val="80000"/>
                  </a:schemeClr>
                </a:solidFill>
                <a:latin typeface="+mj-lt"/>
              </a:rPr>
              <a:t> </a:t>
            </a:r>
            <a:r>
              <a:rPr lang="tr-TR" sz="1800" spc="-10" dirty="0">
                <a:solidFill>
                  <a:schemeClr val="bg1">
                    <a:alpha val="80000"/>
                  </a:schemeClr>
                </a:solidFill>
                <a:latin typeface="+mj-lt"/>
              </a:rPr>
              <a:t>koordinatörünün/personelinin,</a:t>
            </a:r>
            <a:r>
              <a:rPr lang="tr-TR" sz="1800" spc="-50" dirty="0">
                <a:solidFill>
                  <a:schemeClr val="bg1">
                    <a:alpha val="80000"/>
                  </a:schemeClr>
                </a:solidFill>
                <a:latin typeface="+mj-lt"/>
              </a:rPr>
              <a:t> </a:t>
            </a:r>
            <a:r>
              <a:rPr lang="tr-TR" sz="1800" spc="-5" dirty="0">
                <a:solidFill>
                  <a:schemeClr val="bg1">
                    <a:alpha val="80000"/>
                  </a:schemeClr>
                </a:solidFill>
                <a:latin typeface="+mj-lt"/>
              </a:rPr>
              <a:t>misafir </a:t>
            </a:r>
            <a:r>
              <a:rPr lang="tr-TR" sz="1800" spc="-434" dirty="0">
                <a:solidFill>
                  <a:schemeClr val="bg1">
                    <a:alpha val="80000"/>
                  </a:schemeClr>
                </a:solidFill>
                <a:latin typeface="+mj-lt"/>
              </a:rPr>
              <a:t> </a:t>
            </a:r>
            <a:r>
              <a:rPr lang="tr-TR" sz="1800" spc="-5" dirty="0">
                <a:solidFill>
                  <a:schemeClr val="bg1">
                    <a:alpha val="80000"/>
                  </a:schemeClr>
                </a:solidFill>
                <a:latin typeface="+mj-lt"/>
              </a:rPr>
              <a:t>olunacak</a:t>
            </a:r>
            <a:r>
              <a:rPr lang="tr-TR" sz="1800" spc="-35" dirty="0">
                <a:solidFill>
                  <a:schemeClr val="bg1">
                    <a:alpha val="80000"/>
                  </a:schemeClr>
                </a:solidFill>
                <a:latin typeface="+mj-lt"/>
              </a:rPr>
              <a:t> </a:t>
            </a:r>
            <a:r>
              <a:rPr lang="tr-TR" sz="1800" spc="-5" dirty="0">
                <a:solidFill>
                  <a:schemeClr val="bg1">
                    <a:alpha val="80000"/>
                  </a:schemeClr>
                </a:solidFill>
                <a:latin typeface="+mj-lt"/>
              </a:rPr>
              <a:t>kurumlara</a:t>
            </a:r>
            <a:r>
              <a:rPr lang="tr-TR" sz="1800" spc="-55" dirty="0">
                <a:solidFill>
                  <a:schemeClr val="bg1">
                    <a:alpha val="80000"/>
                  </a:schemeClr>
                </a:solidFill>
                <a:latin typeface="+mj-lt"/>
              </a:rPr>
              <a:t> </a:t>
            </a:r>
            <a:r>
              <a:rPr lang="tr-TR" sz="1800" dirty="0">
                <a:solidFill>
                  <a:schemeClr val="bg1">
                    <a:alpha val="80000"/>
                  </a:schemeClr>
                </a:solidFill>
                <a:latin typeface="+mj-lt"/>
              </a:rPr>
              <a:t>seçilen </a:t>
            </a:r>
            <a:r>
              <a:rPr lang="tr-TR" sz="1800" spc="-5" dirty="0">
                <a:solidFill>
                  <a:schemeClr val="bg1">
                    <a:alpha val="80000"/>
                  </a:schemeClr>
                </a:solidFill>
                <a:latin typeface="+mj-lt"/>
              </a:rPr>
              <a:t>öğrenciler</a:t>
            </a:r>
            <a:r>
              <a:rPr lang="tr-TR" sz="1800" spc="-55" dirty="0">
                <a:solidFill>
                  <a:schemeClr val="bg1">
                    <a:alpha val="80000"/>
                  </a:schemeClr>
                </a:solidFill>
                <a:latin typeface="+mj-lt"/>
              </a:rPr>
              <a:t> </a:t>
            </a:r>
            <a:r>
              <a:rPr lang="tr-TR" sz="1800" dirty="0">
                <a:solidFill>
                  <a:schemeClr val="bg1">
                    <a:alpha val="80000"/>
                  </a:schemeClr>
                </a:solidFill>
                <a:latin typeface="+mj-lt"/>
              </a:rPr>
              <a:t>hakkında</a:t>
            </a:r>
            <a:r>
              <a:rPr lang="tr-TR" sz="1800" spc="-40" dirty="0">
                <a:solidFill>
                  <a:schemeClr val="bg1">
                    <a:alpha val="80000"/>
                  </a:schemeClr>
                </a:solidFill>
                <a:latin typeface="+mj-lt"/>
              </a:rPr>
              <a:t> </a:t>
            </a:r>
            <a:r>
              <a:rPr lang="tr-TR" sz="1800" dirty="0">
                <a:solidFill>
                  <a:schemeClr val="bg1">
                    <a:alpha val="80000"/>
                  </a:schemeClr>
                </a:solidFill>
                <a:latin typeface="+mj-lt"/>
              </a:rPr>
              <a:t>bilgi</a:t>
            </a:r>
            <a:r>
              <a:rPr lang="tr-TR" sz="1800" spc="-35" dirty="0">
                <a:solidFill>
                  <a:schemeClr val="bg1">
                    <a:alpha val="80000"/>
                  </a:schemeClr>
                </a:solidFill>
                <a:latin typeface="+mj-lt"/>
              </a:rPr>
              <a:t> </a:t>
            </a:r>
            <a:r>
              <a:rPr lang="tr-TR" sz="1800" spc="-5" dirty="0">
                <a:solidFill>
                  <a:schemeClr val="bg1">
                    <a:alpha val="80000"/>
                  </a:schemeClr>
                </a:solidFill>
                <a:latin typeface="+mj-lt"/>
              </a:rPr>
              <a:t>vermesidir.</a:t>
            </a:r>
          </a:p>
          <a:p>
            <a:pPr>
              <a:lnSpc>
                <a:spcPct val="90000"/>
              </a:lnSpc>
              <a:spcBef>
                <a:spcPts val="55"/>
              </a:spcBef>
            </a:pPr>
            <a:endParaRPr lang="tr-TR" sz="1800" dirty="0">
              <a:solidFill>
                <a:schemeClr val="bg1">
                  <a:alpha val="80000"/>
                </a:schemeClr>
              </a:solidFill>
              <a:latin typeface="+mj-lt"/>
            </a:endParaRPr>
          </a:p>
          <a:p>
            <a:pPr marL="12700" marR="506095">
              <a:lnSpc>
                <a:spcPct val="90000"/>
              </a:lnSpc>
              <a:tabLst>
                <a:tab pos="197485" algn="l"/>
              </a:tabLst>
            </a:pPr>
            <a:r>
              <a:rPr lang="tr-TR" sz="1800" spc="-5" dirty="0">
                <a:solidFill>
                  <a:schemeClr val="bg1">
                    <a:alpha val="80000"/>
                  </a:schemeClr>
                </a:solidFill>
                <a:latin typeface="+mj-lt"/>
              </a:rPr>
              <a:t>-</a:t>
            </a:r>
            <a:r>
              <a:rPr lang="tr-TR" sz="1800" spc="-5" dirty="0" err="1">
                <a:solidFill>
                  <a:schemeClr val="bg1">
                    <a:alpha val="80000"/>
                  </a:schemeClr>
                </a:solidFill>
                <a:latin typeface="+mj-lt"/>
              </a:rPr>
              <a:t>Nomination</a:t>
            </a:r>
            <a:r>
              <a:rPr lang="tr-TR" sz="1800" spc="-55" dirty="0">
                <a:solidFill>
                  <a:schemeClr val="bg1">
                    <a:alpha val="80000"/>
                  </a:schemeClr>
                </a:solidFill>
                <a:latin typeface="+mj-lt"/>
              </a:rPr>
              <a:t> </a:t>
            </a:r>
            <a:r>
              <a:rPr lang="tr-TR" sz="1800" spc="-5" dirty="0">
                <a:solidFill>
                  <a:schemeClr val="bg1">
                    <a:alpha val="80000"/>
                  </a:schemeClr>
                </a:solidFill>
                <a:latin typeface="+mj-lt"/>
              </a:rPr>
              <a:t>işlemleri,</a:t>
            </a:r>
            <a:r>
              <a:rPr lang="tr-TR" sz="1800" spc="-40" dirty="0">
                <a:solidFill>
                  <a:schemeClr val="bg1">
                    <a:alpha val="80000"/>
                  </a:schemeClr>
                </a:solidFill>
                <a:latin typeface="+mj-lt"/>
              </a:rPr>
              <a:t> </a:t>
            </a:r>
            <a:r>
              <a:rPr lang="tr-TR" sz="1800" spc="-5" dirty="0">
                <a:solidFill>
                  <a:schemeClr val="bg1">
                    <a:alpha val="80000"/>
                  </a:schemeClr>
                </a:solidFill>
                <a:latin typeface="+mj-lt"/>
              </a:rPr>
              <a:t>e-posta</a:t>
            </a:r>
            <a:r>
              <a:rPr lang="tr-TR" sz="1800" spc="-35" dirty="0">
                <a:solidFill>
                  <a:schemeClr val="bg1">
                    <a:alpha val="80000"/>
                  </a:schemeClr>
                </a:solidFill>
                <a:latin typeface="+mj-lt"/>
              </a:rPr>
              <a:t> </a:t>
            </a:r>
            <a:r>
              <a:rPr lang="tr-TR" sz="1800" spc="-15" dirty="0">
                <a:solidFill>
                  <a:schemeClr val="bg1">
                    <a:alpha val="80000"/>
                  </a:schemeClr>
                </a:solidFill>
                <a:latin typeface="+mj-lt"/>
              </a:rPr>
              <a:t>veya</a:t>
            </a:r>
            <a:r>
              <a:rPr lang="tr-TR" sz="1800" spc="-10" dirty="0">
                <a:solidFill>
                  <a:schemeClr val="bg1">
                    <a:alpha val="80000"/>
                  </a:schemeClr>
                </a:solidFill>
                <a:latin typeface="+mj-lt"/>
              </a:rPr>
              <a:t> otomasyon</a:t>
            </a:r>
            <a:r>
              <a:rPr lang="tr-TR" sz="1800" spc="-35" dirty="0">
                <a:solidFill>
                  <a:schemeClr val="bg1">
                    <a:alpha val="80000"/>
                  </a:schemeClr>
                </a:solidFill>
                <a:latin typeface="+mj-lt"/>
              </a:rPr>
              <a:t> </a:t>
            </a:r>
            <a:r>
              <a:rPr lang="tr-TR" sz="1800" spc="-5" dirty="0">
                <a:solidFill>
                  <a:schemeClr val="bg1">
                    <a:alpha val="80000"/>
                  </a:schemeClr>
                </a:solidFill>
                <a:latin typeface="+mj-lt"/>
              </a:rPr>
              <a:t>sistemleri</a:t>
            </a:r>
            <a:r>
              <a:rPr lang="tr-TR" sz="1800" spc="-45" dirty="0">
                <a:solidFill>
                  <a:schemeClr val="bg1">
                    <a:alpha val="80000"/>
                  </a:schemeClr>
                </a:solidFill>
                <a:latin typeface="+mj-lt"/>
              </a:rPr>
              <a:t> </a:t>
            </a:r>
            <a:r>
              <a:rPr lang="tr-TR" sz="1800" spc="-5" dirty="0">
                <a:solidFill>
                  <a:schemeClr val="bg1">
                    <a:alpha val="80000"/>
                  </a:schemeClr>
                </a:solidFill>
                <a:latin typeface="+mj-lt"/>
              </a:rPr>
              <a:t>aracılığı</a:t>
            </a:r>
            <a:r>
              <a:rPr lang="tr-TR" sz="1800" spc="-40" dirty="0">
                <a:solidFill>
                  <a:schemeClr val="bg1">
                    <a:alpha val="80000"/>
                  </a:schemeClr>
                </a:solidFill>
                <a:latin typeface="+mj-lt"/>
              </a:rPr>
              <a:t> </a:t>
            </a:r>
            <a:r>
              <a:rPr lang="tr-TR" sz="1800" dirty="0">
                <a:solidFill>
                  <a:schemeClr val="bg1">
                    <a:alpha val="80000"/>
                  </a:schemeClr>
                </a:solidFill>
                <a:latin typeface="+mj-lt"/>
              </a:rPr>
              <a:t>ile </a:t>
            </a:r>
            <a:r>
              <a:rPr lang="tr-TR" sz="1800" spc="-440" dirty="0">
                <a:solidFill>
                  <a:schemeClr val="bg1">
                    <a:alpha val="80000"/>
                  </a:schemeClr>
                </a:solidFill>
                <a:latin typeface="+mj-lt"/>
              </a:rPr>
              <a:t> </a:t>
            </a:r>
            <a:r>
              <a:rPr lang="tr-TR" sz="1800" spc="-20" dirty="0">
                <a:solidFill>
                  <a:schemeClr val="bg1">
                    <a:alpha val="80000"/>
                  </a:schemeClr>
                </a:solidFill>
                <a:latin typeface="+mj-lt"/>
              </a:rPr>
              <a:t>yapılabilmektedir.</a:t>
            </a:r>
          </a:p>
          <a:p>
            <a:pPr>
              <a:lnSpc>
                <a:spcPct val="90000"/>
              </a:lnSpc>
              <a:spcBef>
                <a:spcPts val="55"/>
              </a:spcBef>
              <a:buClr>
                <a:srgbClr val="FFFFFF"/>
              </a:buClr>
              <a:buFont typeface="Calibri Light"/>
              <a:buChar char="•"/>
            </a:pPr>
            <a:endParaRPr lang="tr-TR" sz="1800" dirty="0">
              <a:solidFill>
                <a:schemeClr val="bg1">
                  <a:alpha val="80000"/>
                </a:schemeClr>
              </a:solidFill>
              <a:latin typeface="+mj-lt"/>
            </a:endParaRPr>
          </a:p>
          <a:p>
            <a:pPr marL="12065">
              <a:lnSpc>
                <a:spcPct val="90000"/>
              </a:lnSpc>
              <a:spcBef>
                <a:spcPts val="5"/>
              </a:spcBef>
              <a:tabLst>
                <a:tab pos="197485" algn="l"/>
              </a:tabLst>
            </a:pPr>
            <a:r>
              <a:rPr lang="tr-TR" sz="1800" spc="-5" dirty="0">
                <a:solidFill>
                  <a:schemeClr val="bg1">
                    <a:alpha val="80000"/>
                  </a:schemeClr>
                </a:solidFill>
                <a:latin typeface="+mj-lt"/>
              </a:rPr>
              <a:t>-Her</a:t>
            </a:r>
            <a:r>
              <a:rPr lang="tr-TR" sz="1800" spc="-15" dirty="0">
                <a:solidFill>
                  <a:schemeClr val="bg1">
                    <a:alpha val="80000"/>
                  </a:schemeClr>
                </a:solidFill>
                <a:latin typeface="+mj-lt"/>
              </a:rPr>
              <a:t> </a:t>
            </a:r>
            <a:r>
              <a:rPr lang="tr-TR" sz="1800" spc="-5" dirty="0">
                <a:solidFill>
                  <a:schemeClr val="bg1">
                    <a:alpha val="80000"/>
                  </a:schemeClr>
                </a:solidFill>
                <a:latin typeface="+mj-lt"/>
              </a:rPr>
              <a:t>kurumun,</a:t>
            </a:r>
            <a:r>
              <a:rPr lang="tr-TR" sz="1800" spc="-25" dirty="0">
                <a:solidFill>
                  <a:schemeClr val="bg1">
                    <a:alpha val="80000"/>
                  </a:schemeClr>
                </a:solidFill>
                <a:latin typeface="+mj-lt"/>
              </a:rPr>
              <a:t> </a:t>
            </a:r>
            <a:r>
              <a:rPr lang="tr-TR" sz="1800" spc="-5" dirty="0" err="1">
                <a:solidFill>
                  <a:schemeClr val="bg1">
                    <a:alpha val="80000"/>
                  </a:schemeClr>
                </a:solidFill>
                <a:latin typeface="+mj-lt"/>
              </a:rPr>
              <a:t>Nomination</a:t>
            </a:r>
            <a:r>
              <a:rPr lang="tr-TR" sz="1800" spc="-45" dirty="0">
                <a:solidFill>
                  <a:schemeClr val="bg1">
                    <a:alpha val="80000"/>
                  </a:schemeClr>
                </a:solidFill>
                <a:latin typeface="+mj-lt"/>
              </a:rPr>
              <a:t> </a:t>
            </a:r>
            <a:r>
              <a:rPr lang="tr-TR" sz="1800" dirty="0">
                <a:solidFill>
                  <a:schemeClr val="bg1">
                    <a:alpha val="80000"/>
                  </a:schemeClr>
                </a:solidFill>
                <a:latin typeface="+mj-lt"/>
              </a:rPr>
              <a:t>işlemi</a:t>
            </a:r>
            <a:r>
              <a:rPr lang="tr-TR" sz="1800" spc="-35" dirty="0">
                <a:solidFill>
                  <a:schemeClr val="bg1">
                    <a:alpha val="80000"/>
                  </a:schemeClr>
                </a:solidFill>
                <a:latin typeface="+mj-lt"/>
              </a:rPr>
              <a:t> </a:t>
            </a:r>
            <a:r>
              <a:rPr lang="tr-TR" sz="1800" dirty="0">
                <a:solidFill>
                  <a:schemeClr val="bg1">
                    <a:alpha val="80000"/>
                  </a:schemeClr>
                </a:solidFill>
                <a:latin typeface="+mj-lt"/>
              </a:rPr>
              <a:t>için</a:t>
            </a:r>
            <a:r>
              <a:rPr lang="tr-TR" sz="1800" spc="-15" dirty="0">
                <a:solidFill>
                  <a:schemeClr val="bg1">
                    <a:alpha val="80000"/>
                  </a:schemeClr>
                </a:solidFill>
                <a:latin typeface="+mj-lt"/>
              </a:rPr>
              <a:t> </a:t>
            </a:r>
            <a:r>
              <a:rPr lang="tr-TR" sz="1800" dirty="0">
                <a:solidFill>
                  <a:schemeClr val="bg1">
                    <a:alpha val="80000"/>
                  </a:schemeClr>
                </a:solidFill>
                <a:latin typeface="+mj-lt"/>
              </a:rPr>
              <a:t>belirlediği</a:t>
            </a:r>
            <a:r>
              <a:rPr lang="tr-TR" sz="1800" spc="-40" dirty="0">
                <a:solidFill>
                  <a:schemeClr val="bg1">
                    <a:alpha val="80000"/>
                  </a:schemeClr>
                </a:solidFill>
                <a:latin typeface="+mj-lt"/>
              </a:rPr>
              <a:t> </a:t>
            </a:r>
            <a:r>
              <a:rPr lang="tr-TR" sz="1800" dirty="0">
                <a:solidFill>
                  <a:schemeClr val="bg1">
                    <a:alpha val="80000"/>
                  </a:schemeClr>
                </a:solidFill>
                <a:latin typeface="+mj-lt"/>
              </a:rPr>
              <a:t>bir</a:t>
            </a:r>
            <a:r>
              <a:rPr lang="tr-TR" sz="1800" spc="-25" dirty="0">
                <a:solidFill>
                  <a:schemeClr val="bg1">
                    <a:alpha val="80000"/>
                  </a:schemeClr>
                </a:solidFill>
                <a:latin typeface="+mj-lt"/>
              </a:rPr>
              <a:t> </a:t>
            </a:r>
            <a:r>
              <a:rPr lang="tr-TR" sz="1800" dirty="0">
                <a:solidFill>
                  <a:schemeClr val="bg1">
                    <a:alpha val="80000"/>
                  </a:schemeClr>
                </a:solidFill>
                <a:latin typeface="+mj-lt"/>
              </a:rPr>
              <a:t>son</a:t>
            </a:r>
            <a:r>
              <a:rPr lang="tr-TR" sz="1800" spc="-10" dirty="0">
                <a:solidFill>
                  <a:schemeClr val="bg1">
                    <a:alpha val="80000"/>
                  </a:schemeClr>
                </a:solidFill>
                <a:latin typeface="+mj-lt"/>
              </a:rPr>
              <a:t> </a:t>
            </a:r>
            <a:r>
              <a:rPr lang="tr-TR" sz="1800" spc="-5" dirty="0">
                <a:solidFill>
                  <a:schemeClr val="bg1">
                    <a:alpha val="80000"/>
                  </a:schemeClr>
                </a:solidFill>
                <a:latin typeface="+mj-lt"/>
              </a:rPr>
              <a:t>tarih bulunmaktadı</a:t>
            </a:r>
            <a:r>
              <a:rPr lang="tr-TR" spc="-5" dirty="0">
                <a:solidFill>
                  <a:schemeClr val="bg1">
                    <a:alpha val="80000"/>
                  </a:schemeClr>
                </a:solidFill>
                <a:latin typeface="+mj-lt"/>
              </a:rPr>
              <a:t>r.</a:t>
            </a:r>
            <a:endParaRPr lang="tr-TR" sz="1800" spc="-5" dirty="0">
              <a:solidFill>
                <a:schemeClr val="bg1">
                  <a:alpha val="80000"/>
                </a:schemeClr>
              </a:solidFill>
              <a:latin typeface="+mj-lt"/>
            </a:endParaRPr>
          </a:p>
          <a:p>
            <a:pPr>
              <a:lnSpc>
                <a:spcPct val="90000"/>
              </a:lnSpc>
              <a:spcBef>
                <a:spcPts val="55"/>
              </a:spcBef>
            </a:pPr>
            <a:endParaRPr lang="tr-TR" sz="1800" dirty="0">
              <a:solidFill>
                <a:schemeClr val="bg1">
                  <a:alpha val="80000"/>
                </a:schemeClr>
              </a:solidFill>
              <a:latin typeface="+mj-lt"/>
            </a:endParaRPr>
          </a:p>
          <a:p>
            <a:pPr marL="12700" marR="5080">
              <a:lnSpc>
                <a:spcPct val="90000"/>
              </a:lnSpc>
              <a:tabLst>
                <a:tab pos="197485" algn="l"/>
              </a:tabLst>
            </a:pPr>
            <a:r>
              <a:rPr lang="tr-TR" sz="1800" spc="-5" dirty="0">
                <a:solidFill>
                  <a:schemeClr val="bg1">
                    <a:alpha val="80000"/>
                  </a:schemeClr>
                </a:solidFill>
                <a:latin typeface="+mj-lt"/>
              </a:rPr>
              <a:t>-</a:t>
            </a:r>
            <a:r>
              <a:rPr lang="tr-TR" sz="1800" spc="-5" dirty="0" err="1">
                <a:solidFill>
                  <a:schemeClr val="bg1">
                    <a:alpha val="80000"/>
                  </a:schemeClr>
                </a:solidFill>
                <a:latin typeface="+mj-lt"/>
              </a:rPr>
              <a:t>Nomination</a:t>
            </a:r>
            <a:r>
              <a:rPr lang="tr-TR" sz="1800" spc="-5" dirty="0">
                <a:solidFill>
                  <a:schemeClr val="bg1">
                    <a:alpha val="80000"/>
                  </a:schemeClr>
                </a:solidFill>
                <a:latin typeface="+mj-lt"/>
              </a:rPr>
              <a:t> </a:t>
            </a:r>
            <a:r>
              <a:rPr lang="tr-TR" sz="1800" dirty="0">
                <a:solidFill>
                  <a:schemeClr val="bg1">
                    <a:alpha val="80000"/>
                  </a:schemeClr>
                </a:solidFill>
                <a:latin typeface="+mj-lt"/>
              </a:rPr>
              <a:t>işlemi </a:t>
            </a:r>
            <a:r>
              <a:rPr lang="tr-TR" sz="1800" spc="-5" dirty="0">
                <a:solidFill>
                  <a:schemeClr val="bg1">
                    <a:alpha val="80000"/>
                  </a:schemeClr>
                </a:solidFill>
                <a:latin typeface="+mj-lt"/>
              </a:rPr>
              <a:t>tamamlanan </a:t>
            </a:r>
            <a:r>
              <a:rPr lang="tr-TR" sz="1800" spc="-25" dirty="0">
                <a:solidFill>
                  <a:schemeClr val="bg1">
                    <a:alpha val="80000"/>
                  </a:schemeClr>
                </a:solidFill>
                <a:latin typeface="+mj-lt"/>
              </a:rPr>
              <a:t>öğrenciler, </a:t>
            </a:r>
            <a:r>
              <a:rPr lang="tr-TR" sz="1800" spc="-5" dirty="0">
                <a:solidFill>
                  <a:schemeClr val="bg1">
                    <a:alpha val="80000"/>
                  </a:schemeClr>
                </a:solidFill>
                <a:latin typeface="+mj-lt"/>
              </a:rPr>
              <a:t>genellikle misafir olunacak </a:t>
            </a:r>
            <a:r>
              <a:rPr lang="tr-TR" sz="1800" dirty="0">
                <a:solidFill>
                  <a:schemeClr val="bg1">
                    <a:alpha val="80000"/>
                  </a:schemeClr>
                </a:solidFill>
                <a:latin typeface="+mj-lt"/>
              </a:rPr>
              <a:t> </a:t>
            </a:r>
            <a:r>
              <a:rPr lang="tr-TR" sz="1800" spc="-5" dirty="0">
                <a:solidFill>
                  <a:schemeClr val="bg1">
                    <a:alpha val="80000"/>
                  </a:schemeClr>
                </a:solidFill>
                <a:latin typeface="+mj-lt"/>
              </a:rPr>
              <a:t>kurumdan</a:t>
            </a:r>
            <a:r>
              <a:rPr lang="tr-TR" sz="1800" dirty="0">
                <a:solidFill>
                  <a:schemeClr val="bg1">
                    <a:alpha val="80000"/>
                  </a:schemeClr>
                </a:solidFill>
                <a:latin typeface="+mj-lt"/>
              </a:rPr>
              <a:t> </a:t>
            </a:r>
            <a:r>
              <a:rPr lang="tr-TR" sz="1800" spc="-5" dirty="0">
                <a:solidFill>
                  <a:schemeClr val="bg1">
                    <a:alpha val="80000"/>
                  </a:schemeClr>
                </a:solidFill>
                <a:latin typeface="+mj-lt"/>
              </a:rPr>
              <a:t>gerekli </a:t>
            </a:r>
            <a:r>
              <a:rPr lang="tr-TR" sz="1800" spc="-25" dirty="0">
                <a:solidFill>
                  <a:schemeClr val="bg1">
                    <a:alpha val="80000"/>
                  </a:schemeClr>
                </a:solidFill>
                <a:latin typeface="+mj-lt"/>
              </a:rPr>
              <a:t>belgeler, </a:t>
            </a:r>
            <a:r>
              <a:rPr lang="tr-TR" sz="1800" spc="-5" dirty="0">
                <a:solidFill>
                  <a:schemeClr val="bg1">
                    <a:alpha val="80000"/>
                  </a:schemeClr>
                </a:solidFill>
                <a:latin typeface="+mj-lt"/>
              </a:rPr>
              <a:t>genel </a:t>
            </a:r>
            <a:r>
              <a:rPr lang="tr-TR" sz="1800" spc="-15" dirty="0">
                <a:solidFill>
                  <a:schemeClr val="bg1">
                    <a:alpha val="80000"/>
                  </a:schemeClr>
                </a:solidFill>
                <a:latin typeface="+mj-lt"/>
              </a:rPr>
              <a:t>bilgilendirmeler ve </a:t>
            </a:r>
            <a:r>
              <a:rPr lang="tr-TR" sz="1800" spc="-5" dirty="0">
                <a:solidFill>
                  <a:schemeClr val="bg1">
                    <a:alpha val="80000"/>
                  </a:schemeClr>
                </a:solidFill>
                <a:latin typeface="+mj-lt"/>
              </a:rPr>
              <a:t>açılacak dersler </a:t>
            </a:r>
            <a:r>
              <a:rPr lang="tr-TR" sz="1800" dirty="0">
                <a:solidFill>
                  <a:schemeClr val="bg1">
                    <a:alpha val="80000"/>
                  </a:schemeClr>
                </a:solidFill>
                <a:latin typeface="+mj-lt"/>
              </a:rPr>
              <a:t>hakkında</a:t>
            </a:r>
            <a:r>
              <a:rPr lang="tr-TR" sz="1800" spc="-50" dirty="0">
                <a:solidFill>
                  <a:schemeClr val="bg1">
                    <a:alpha val="80000"/>
                  </a:schemeClr>
                </a:solidFill>
                <a:latin typeface="+mj-lt"/>
              </a:rPr>
              <a:t> </a:t>
            </a:r>
            <a:r>
              <a:rPr lang="tr-TR" sz="1800" dirty="0">
                <a:solidFill>
                  <a:schemeClr val="bg1">
                    <a:alpha val="80000"/>
                  </a:schemeClr>
                </a:solidFill>
                <a:latin typeface="+mj-lt"/>
              </a:rPr>
              <a:t>bir</a:t>
            </a:r>
            <a:r>
              <a:rPr lang="tr-TR" sz="1800" spc="-10" dirty="0">
                <a:solidFill>
                  <a:schemeClr val="bg1">
                    <a:alpha val="80000"/>
                  </a:schemeClr>
                </a:solidFill>
                <a:latin typeface="+mj-lt"/>
              </a:rPr>
              <a:t> e-posta</a:t>
            </a:r>
            <a:r>
              <a:rPr lang="tr-TR" sz="1800" spc="-35" dirty="0">
                <a:solidFill>
                  <a:schemeClr val="bg1">
                    <a:alpha val="80000"/>
                  </a:schemeClr>
                </a:solidFill>
                <a:latin typeface="+mj-lt"/>
              </a:rPr>
              <a:t> </a:t>
            </a:r>
            <a:r>
              <a:rPr lang="tr-TR" sz="1800" dirty="0">
                <a:solidFill>
                  <a:schemeClr val="bg1">
                    <a:alpha val="80000"/>
                  </a:schemeClr>
                </a:solidFill>
                <a:latin typeface="+mj-lt"/>
              </a:rPr>
              <a:t>alırlar</a:t>
            </a:r>
            <a:r>
              <a:rPr lang="tr-TR" sz="1800" spc="-40" dirty="0">
                <a:solidFill>
                  <a:schemeClr val="bg1">
                    <a:alpha val="80000"/>
                  </a:schemeClr>
                </a:solidFill>
                <a:latin typeface="+mj-lt"/>
              </a:rPr>
              <a:t> </a:t>
            </a:r>
            <a:r>
              <a:rPr lang="tr-TR" sz="1800" spc="-15" dirty="0">
                <a:solidFill>
                  <a:schemeClr val="bg1">
                    <a:alpha val="80000"/>
                  </a:schemeClr>
                </a:solidFill>
                <a:latin typeface="+mj-lt"/>
              </a:rPr>
              <a:t>ve</a:t>
            </a:r>
            <a:r>
              <a:rPr lang="tr-TR" sz="1800" spc="5" dirty="0">
                <a:solidFill>
                  <a:schemeClr val="bg1">
                    <a:alpha val="80000"/>
                  </a:schemeClr>
                </a:solidFill>
                <a:latin typeface="+mj-lt"/>
              </a:rPr>
              <a:t> </a:t>
            </a:r>
            <a:r>
              <a:rPr lang="tr-TR" sz="1800" dirty="0">
                <a:solidFill>
                  <a:schemeClr val="bg1">
                    <a:alpha val="80000"/>
                  </a:schemeClr>
                </a:solidFill>
                <a:latin typeface="+mj-lt"/>
              </a:rPr>
              <a:t>bu</a:t>
            </a:r>
            <a:r>
              <a:rPr lang="tr-TR" sz="1800" spc="-20" dirty="0">
                <a:solidFill>
                  <a:schemeClr val="bg1">
                    <a:alpha val="80000"/>
                  </a:schemeClr>
                </a:solidFill>
                <a:latin typeface="+mj-lt"/>
              </a:rPr>
              <a:t> </a:t>
            </a:r>
            <a:r>
              <a:rPr lang="tr-TR" sz="1800" dirty="0">
                <a:solidFill>
                  <a:schemeClr val="bg1">
                    <a:alpha val="80000"/>
                  </a:schemeClr>
                </a:solidFill>
                <a:latin typeface="+mj-lt"/>
              </a:rPr>
              <a:t>doğrultuda</a:t>
            </a:r>
            <a:r>
              <a:rPr lang="tr-TR" sz="1800" spc="-45" dirty="0">
                <a:solidFill>
                  <a:schemeClr val="bg1">
                    <a:alpha val="80000"/>
                  </a:schemeClr>
                </a:solidFill>
                <a:latin typeface="+mj-lt"/>
              </a:rPr>
              <a:t> </a:t>
            </a:r>
            <a:r>
              <a:rPr lang="tr-TR" sz="1800" spc="-5" dirty="0">
                <a:solidFill>
                  <a:schemeClr val="bg1">
                    <a:alpha val="80000"/>
                  </a:schemeClr>
                </a:solidFill>
                <a:latin typeface="+mj-lt"/>
              </a:rPr>
              <a:t>başvurularını</a:t>
            </a:r>
            <a:r>
              <a:rPr lang="tr-TR" sz="1800" spc="-40" dirty="0">
                <a:solidFill>
                  <a:schemeClr val="bg1">
                    <a:alpha val="80000"/>
                  </a:schemeClr>
                </a:solidFill>
                <a:latin typeface="+mj-lt"/>
              </a:rPr>
              <a:t> </a:t>
            </a:r>
            <a:r>
              <a:rPr lang="tr-TR" sz="1800" spc="-5" dirty="0">
                <a:solidFill>
                  <a:schemeClr val="bg1">
                    <a:alpha val="80000"/>
                  </a:schemeClr>
                </a:solidFill>
                <a:latin typeface="+mj-lt"/>
              </a:rPr>
              <a:t>yaparlar</a:t>
            </a:r>
          </a:p>
          <a:p>
            <a:endParaRPr lang="tr-TR" b="1" spc="-60" dirty="0">
              <a:solidFill>
                <a:srgbClr val="FFFFFF"/>
              </a:solidFill>
              <a:latin typeface="+mj-lt"/>
              <a:cs typeface="Calibri Light"/>
            </a:endParaRPr>
          </a:p>
          <a:p>
            <a:endParaRPr lang="tr-TR" b="1" spc="-60" dirty="0">
              <a:solidFill>
                <a:srgbClr val="FFFFFF"/>
              </a:solidFill>
              <a:latin typeface="+mj-lt"/>
              <a:cs typeface="Calibri Light"/>
            </a:endParaRPr>
          </a:p>
          <a:p>
            <a:endParaRPr lang="tr-TR" spc="-60" dirty="0">
              <a:solidFill>
                <a:srgbClr val="FFFFFF"/>
              </a:solidFill>
              <a:latin typeface="+mj-lt"/>
              <a:cs typeface="Calibri Light"/>
            </a:endParaRPr>
          </a:p>
          <a:p>
            <a:endParaRPr lang="tr-TR" spc="-60" dirty="0">
              <a:solidFill>
                <a:srgbClr val="FFFFFF"/>
              </a:solidFill>
              <a:latin typeface="+mj-lt"/>
              <a:cs typeface="Calibri Light"/>
            </a:endParaRPr>
          </a:p>
          <a:p>
            <a:endParaRPr lang="tr-TR" dirty="0">
              <a:latin typeface="+mj-lt"/>
            </a:endParaRPr>
          </a:p>
        </p:txBody>
      </p:sp>
    </p:spTree>
    <p:extLst>
      <p:ext uri="{BB962C8B-B14F-4D97-AF65-F5344CB8AC3E}">
        <p14:creationId xmlns:p14="http://schemas.microsoft.com/office/powerpoint/2010/main" val="56761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5FB15-3E6C-CD2B-3E06-08590282F53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C9F24F3-90D0-4DB5-4804-8D059546696C}"/>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B649409E-F953-0E39-70CF-F1AC03C6096F}"/>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F18BC02D-4771-100E-221E-9953732EC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BAAECACF-5CFA-FA3C-2582-AFDCEDF32B68}"/>
              </a:ext>
            </a:extLst>
          </p:cNvPr>
          <p:cNvSpPr txBox="1"/>
          <p:nvPr/>
        </p:nvSpPr>
        <p:spPr>
          <a:xfrm>
            <a:off x="533400" y="1352025"/>
            <a:ext cx="7584504" cy="5478936"/>
          </a:xfrm>
          <a:prstGeom prst="rect">
            <a:avLst/>
          </a:prstGeom>
          <a:noFill/>
        </p:spPr>
        <p:txBody>
          <a:bodyPr wrap="square" rtlCol="0">
            <a:spAutoFit/>
          </a:bodyPr>
          <a:lstStyle/>
          <a:p>
            <a:endParaRPr lang="tr-TR" b="1" spc="-60" dirty="0">
              <a:solidFill>
                <a:schemeClr val="bg1"/>
              </a:solidFill>
              <a:latin typeface="+mj-lt"/>
              <a:cs typeface="Calibri Light"/>
            </a:endParaRPr>
          </a:p>
          <a:p>
            <a:pPr marR="142240">
              <a:lnSpc>
                <a:spcPct val="90000"/>
              </a:lnSpc>
              <a:spcBef>
                <a:spcPts val="100"/>
              </a:spcBef>
            </a:pPr>
            <a:r>
              <a:rPr lang="tr-TR" spc="-5" dirty="0">
                <a:solidFill>
                  <a:schemeClr val="bg1"/>
                </a:solidFill>
                <a:latin typeface="+mj-lt"/>
              </a:rPr>
              <a:t>-</a:t>
            </a:r>
            <a:r>
              <a:rPr lang="en-US" spc="-5" dirty="0">
                <a:solidFill>
                  <a:schemeClr val="bg1"/>
                </a:solidFill>
                <a:latin typeface="+mj-lt"/>
              </a:rPr>
              <a:t>Nomination</a:t>
            </a:r>
            <a:r>
              <a:rPr lang="en-US" spc="15" dirty="0">
                <a:solidFill>
                  <a:schemeClr val="bg1"/>
                </a:solidFill>
                <a:latin typeface="+mj-lt"/>
              </a:rPr>
              <a:t> </a:t>
            </a:r>
            <a:r>
              <a:rPr lang="en-US" spc="-5" dirty="0" err="1">
                <a:solidFill>
                  <a:schemeClr val="bg1"/>
                </a:solidFill>
                <a:latin typeface="+mj-lt"/>
              </a:rPr>
              <a:t>işlemi</a:t>
            </a:r>
            <a:r>
              <a:rPr lang="en-US" spc="10" dirty="0">
                <a:solidFill>
                  <a:schemeClr val="bg1"/>
                </a:solidFill>
                <a:latin typeface="+mj-lt"/>
              </a:rPr>
              <a:t> </a:t>
            </a:r>
            <a:r>
              <a:rPr lang="en-US" spc="-5" dirty="0" err="1">
                <a:solidFill>
                  <a:schemeClr val="bg1"/>
                </a:solidFill>
                <a:latin typeface="+mj-lt"/>
              </a:rPr>
              <a:t>tamamlanan</a:t>
            </a:r>
            <a:r>
              <a:rPr lang="en-US" spc="10" dirty="0">
                <a:solidFill>
                  <a:schemeClr val="bg1"/>
                </a:solidFill>
                <a:latin typeface="+mj-lt"/>
              </a:rPr>
              <a:t> </a:t>
            </a:r>
            <a:r>
              <a:rPr lang="en-US" spc="-20" dirty="0" err="1">
                <a:solidFill>
                  <a:schemeClr val="bg1"/>
                </a:solidFill>
                <a:latin typeface="+mj-lt"/>
              </a:rPr>
              <a:t>öğrenciler</a:t>
            </a:r>
            <a:r>
              <a:rPr lang="en-US" spc="-20" dirty="0">
                <a:solidFill>
                  <a:schemeClr val="bg1"/>
                </a:solidFill>
                <a:latin typeface="+mj-lt"/>
              </a:rPr>
              <a:t>,</a:t>
            </a:r>
            <a:r>
              <a:rPr lang="en-US" spc="35" dirty="0">
                <a:solidFill>
                  <a:schemeClr val="bg1"/>
                </a:solidFill>
                <a:latin typeface="+mj-lt"/>
              </a:rPr>
              <a:t> </a:t>
            </a:r>
            <a:r>
              <a:rPr lang="en-US" spc="-5" dirty="0" err="1">
                <a:solidFill>
                  <a:schemeClr val="bg1"/>
                </a:solidFill>
                <a:latin typeface="+mj-lt"/>
              </a:rPr>
              <a:t>misafir</a:t>
            </a:r>
            <a:r>
              <a:rPr lang="en-US" spc="-5" dirty="0">
                <a:solidFill>
                  <a:schemeClr val="bg1"/>
                </a:solidFill>
                <a:latin typeface="+mj-lt"/>
              </a:rPr>
              <a:t> </a:t>
            </a:r>
            <a:r>
              <a:rPr lang="en-US" spc="-5" dirty="0" err="1">
                <a:solidFill>
                  <a:schemeClr val="bg1"/>
                </a:solidFill>
                <a:latin typeface="+mj-lt"/>
              </a:rPr>
              <a:t>olacakları</a:t>
            </a:r>
            <a:r>
              <a:rPr lang="en-US" spc="10" dirty="0">
                <a:solidFill>
                  <a:schemeClr val="bg1"/>
                </a:solidFill>
                <a:latin typeface="+mj-lt"/>
              </a:rPr>
              <a:t> </a:t>
            </a:r>
            <a:r>
              <a:rPr lang="en-US" spc="-10" dirty="0" err="1">
                <a:solidFill>
                  <a:schemeClr val="bg1"/>
                </a:solidFill>
                <a:latin typeface="+mj-lt"/>
              </a:rPr>
              <a:t>kurumun</a:t>
            </a:r>
            <a:r>
              <a:rPr lang="en-US" spc="15" dirty="0">
                <a:solidFill>
                  <a:schemeClr val="bg1"/>
                </a:solidFill>
                <a:latin typeface="+mj-lt"/>
              </a:rPr>
              <a:t> </a:t>
            </a:r>
            <a:r>
              <a:rPr lang="en-US" spc="-10" dirty="0" err="1">
                <a:solidFill>
                  <a:schemeClr val="bg1"/>
                </a:solidFill>
                <a:latin typeface="+mj-lt"/>
              </a:rPr>
              <a:t>kendilerinden</a:t>
            </a:r>
            <a:r>
              <a:rPr lang="en-US" spc="30" dirty="0">
                <a:solidFill>
                  <a:schemeClr val="bg1"/>
                </a:solidFill>
                <a:latin typeface="+mj-lt"/>
              </a:rPr>
              <a:t> </a:t>
            </a:r>
            <a:r>
              <a:rPr lang="en-US" spc="-10" dirty="0" err="1">
                <a:solidFill>
                  <a:schemeClr val="bg1"/>
                </a:solidFill>
                <a:latin typeface="+mj-lt"/>
              </a:rPr>
              <a:t>istediği</a:t>
            </a:r>
            <a:r>
              <a:rPr lang="en-US" spc="-10" dirty="0">
                <a:solidFill>
                  <a:schemeClr val="bg1"/>
                </a:solidFill>
                <a:latin typeface="+mj-lt"/>
              </a:rPr>
              <a:t> </a:t>
            </a:r>
            <a:r>
              <a:rPr lang="en-US" spc="-390" dirty="0">
                <a:solidFill>
                  <a:schemeClr val="bg1"/>
                </a:solidFill>
                <a:latin typeface="+mj-lt"/>
              </a:rPr>
              <a:t> </a:t>
            </a:r>
            <a:r>
              <a:rPr lang="en-US" spc="-5" dirty="0" err="1">
                <a:solidFill>
                  <a:schemeClr val="bg1"/>
                </a:solidFill>
                <a:latin typeface="+mj-lt"/>
              </a:rPr>
              <a:t>belgeleri</a:t>
            </a:r>
            <a:r>
              <a:rPr lang="en-US" dirty="0">
                <a:solidFill>
                  <a:schemeClr val="bg1"/>
                </a:solidFill>
                <a:latin typeface="+mj-lt"/>
              </a:rPr>
              <a:t> </a:t>
            </a:r>
            <a:r>
              <a:rPr lang="en-US" spc="-10" dirty="0" err="1">
                <a:solidFill>
                  <a:schemeClr val="bg1"/>
                </a:solidFill>
                <a:latin typeface="+mj-lt"/>
              </a:rPr>
              <a:t>hazırlayıp</a:t>
            </a:r>
            <a:r>
              <a:rPr lang="en-US" spc="30" dirty="0">
                <a:solidFill>
                  <a:schemeClr val="bg1"/>
                </a:solidFill>
                <a:latin typeface="+mj-lt"/>
              </a:rPr>
              <a:t> </a:t>
            </a:r>
            <a:r>
              <a:rPr lang="tr-TR" spc="30" dirty="0">
                <a:solidFill>
                  <a:schemeClr val="bg1"/>
                </a:solidFill>
                <a:latin typeface="+mj-lt"/>
              </a:rPr>
              <a:t>e-posta yolu ile </a:t>
            </a:r>
            <a:r>
              <a:rPr lang="en-US" spc="-10" dirty="0" err="1">
                <a:solidFill>
                  <a:schemeClr val="bg1"/>
                </a:solidFill>
                <a:latin typeface="+mj-lt"/>
              </a:rPr>
              <a:t>göndererek</a:t>
            </a:r>
            <a:r>
              <a:rPr lang="en-US" spc="15" dirty="0">
                <a:solidFill>
                  <a:schemeClr val="bg1"/>
                </a:solidFill>
                <a:latin typeface="+mj-lt"/>
              </a:rPr>
              <a:t> </a:t>
            </a:r>
            <a:r>
              <a:rPr lang="tr-TR" spc="-10" dirty="0">
                <a:solidFill>
                  <a:schemeClr val="bg1"/>
                </a:solidFill>
                <a:latin typeface="+mj-lt"/>
              </a:rPr>
              <a:t>başvuru </a:t>
            </a:r>
            <a:r>
              <a:rPr lang="en-US" spc="-10" dirty="0" err="1">
                <a:solidFill>
                  <a:schemeClr val="bg1"/>
                </a:solidFill>
                <a:latin typeface="+mj-lt"/>
              </a:rPr>
              <a:t>işlemlerini</a:t>
            </a:r>
            <a:r>
              <a:rPr lang="tr-TR" dirty="0">
                <a:solidFill>
                  <a:schemeClr val="bg1"/>
                </a:solidFill>
                <a:latin typeface="+mj-lt"/>
              </a:rPr>
              <a:t> </a:t>
            </a:r>
            <a:r>
              <a:rPr lang="en-US" spc="-20" dirty="0" err="1">
                <a:solidFill>
                  <a:schemeClr val="bg1"/>
                </a:solidFill>
                <a:latin typeface="+mj-lt"/>
              </a:rPr>
              <a:t>gerçekleştirirler</a:t>
            </a:r>
            <a:r>
              <a:rPr lang="en-US" spc="-20" dirty="0">
                <a:solidFill>
                  <a:schemeClr val="bg1"/>
                </a:solidFill>
                <a:latin typeface="+mj-lt"/>
              </a:rPr>
              <a:t>.</a:t>
            </a:r>
            <a:endParaRPr lang="en-US" dirty="0">
              <a:solidFill>
                <a:schemeClr val="bg1"/>
              </a:solidFill>
              <a:latin typeface="+mj-lt"/>
            </a:endParaRPr>
          </a:p>
          <a:p>
            <a:pPr marR="3522979">
              <a:lnSpc>
                <a:spcPct val="90000"/>
              </a:lnSpc>
            </a:pPr>
            <a:r>
              <a:rPr lang="tr-TR" spc="-10" dirty="0">
                <a:solidFill>
                  <a:schemeClr val="bg1"/>
                </a:solidFill>
                <a:latin typeface="+mj-lt"/>
              </a:rPr>
              <a:t>-</a:t>
            </a:r>
            <a:r>
              <a:rPr lang="en-US" spc="-10" dirty="0" err="1">
                <a:solidFill>
                  <a:schemeClr val="bg1"/>
                </a:solidFill>
                <a:latin typeface="+mj-lt"/>
              </a:rPr>
              <a:t>İstenen</a:t>
            </a:r>
            <a:r>
              <a:rPr lang="en-US" spc="10" dirty="0">
                <a:solidFill>
                  <a:schemeClr val="bg1"/>
                </a:solidFill>
                <a:latin typeface="+mj-lt"/>
              </a:rPr>
              <a:t> </a:t>
            </a:r>
            <a:r>
              <a:rPr lang="en-US" spc="-5" dirty="0" err="1">
                <a:solidFill>
                  <a:schemeClr val="bg1"/>
                </a:solidFill>
                <a:latin typeface="+mj-lt"/>
              </a:rPr>
              <a:t>belgeler</a:t>
            </a:r>
            <a:r>
              <a:rPr lang="en-US" spc="20" dirty="0">
                <a:solidFill>
                  <a:schemeClr val="bg1"/>
                </a:solidFill>
                <a:latin typeface="+mj-lt"/>
              </a:rPr>
              <a:t> </a:t>
            </a:r>
            <a:r>
              <a:rPr lang="en-US" spc="-10" dirty="0" err="1">
                <a:solidFill>
                  <a:schemeClr val="bg1"/>
                </a:solidFill>
                <a:latin typeface="+mj-lt"/>
              </a:rPr>
              <a:t>kurumdan</a:t>
            </a:r>
            <a:r>
              <a:rPr lang="tr-TR" spc="25" dirty="0">
                <a:solidFill>
                  <a:schemeClr val="bg1"/>
                </a:solidFill>
                <a:latin typeface="+mj-lt"/>
              </a:rPr>
              <a:t> </a:t>
            </a:r>
            <a:r>
              <a:rPr lang="en-US" spc="-10" dirty="0" err="1">
                <a:solidFill>
                  <a:schemeClr val="bg1"/>
                </a:solidFill>
                <a:latin typeface="+mj-lt"/>
              </a:rPr>
              <a:t>kuruma</a:t>
            </a:r>
            <a:r>
              <a:rPr lang="en-US" spc="5" dirty="0">
                <a:solidFill>
                  <a:schemeClr val="bg1"/>
                </a:solidFill>
                <a:latin typeface="+mj-lt"/>
              </a:rPr>
              <a:t> </a:t>
            </a:r>
            <a:r>
              <a:rPr lang="en-US" spc="-10" dirty="0" err="1">
                <a:solidFill>
                  <a:schemeClr val="bg1"/>
                </a:solidFill>
                <a:latin typeface="+mj-lt"/>
              </a:rPr>
              <a:t>farklılık</a:t>
            </a:r>
            <a:r>
              <a:rPr lang="en-US" spc="20" dirty="0">
                <a:solidFill>
                  <a:schemeClr val="bg1"/>
                </a:solidFill>
                <a:latin typeface="+mj-lt"/>
              </a:rPr>
              <a:t> </a:t>
            </a:r>
            <a:r>
              <a:rPr lang="en-US" spc="-25" dirty="0" err="1">
                <a:solidFill>
                  <a:schemeClr val="bg1"/>
                </a:solidFill>
                <a:latin typeface="+mj-lt"/>
              </a:rPr>
              <a:t>gösterebil</a:t>
            </a:r>
            <a:r>
              <a:rPr lang="tr-TR" spc="-25" dirty="0" err="1">
                <a:solidFill>
                  <a:schemeClr val="bg1"/>
                </a:solidFill>
                <a:latin typeface="+mj-lt"/>
              </a:rPr>
              <a:t>mekle</a:t>
            </a:r>
            <a:r>
              <a:rPr lang="tr-TR" spc="-25" dirty="0">
                <a:solidFill>
                  <a:schemeClr val="bg1"/>
                </a:solidFill>
                <a:latin typeface="+mj-lt"/>
              </a:rPr>
              <a:t> birlikte </a:t>
            </a:r>
            <a:r>
              <a:rPr lang="tr-TR" spc="-10" dirty="0">
                <a:solidFill>
                  <a:schemeClr val="bg1"/>
                </a:solidFill>
                <a:latin typeface="+mj-lt"/>
              </a:rPr>
              <a:t>ö</a:t>
            </a:r>
            <a:r>
              <a:rPr lang="en-US" spc="-10" dirty="0" err="1">
                <a:solidFill>
                  <a:schemeClr val="bg1"/>
                </a:solidFill>
                <a:latin typeface="+mj-lt"/>
              </a:rPr>
              <a:t>ğrencilerden</a:t>
            </a:r>
            <a:r>
              <a:rPr lang="en-US" spc="20" dirty="0">
                <a:solidFill>
                  <a:schemeClr val="bg1"/>
                </a:solidFill>
                <a:latin typeface="+mj-lt"/>
              </a:rPr>
              <a:t> </a:t>
            </a:r>
            <a:r>
              <a:rPr lang="en-US" spc="-5" dirty="0" err="1">
                <a:solidFill>
                  <a:schemeClr val="bg1"/>
                </a:solidFill>
                <a:latin typeface="+mj-lt"/>
              </a:rPr>
              <a:t>şu</a:t>
            </a:r>
            <a:r>
              <a:rPr lang="en-US" spc="5" dirty="0">
                <a:solidFill>
                  <a:schemeClr val="bg1"/>
                </a:solidFill>
                <a:latin typeface="+mj-lt"/>
              </a:rPr>
              <a:t> </a:t>
            </a:r>
            <a:r>
              <a:rPr lang="en-US" spc="-5" dirty="0" err="1">
                <a:solidFill>
                  <a:schemeClr val="bg1"/>
                </a:solidFill>
                <a:latin typeface="+mj-lt"/>
              </a:rPr>
              <a:t>belgeler</a:t>
            </a:r>
            <a:r>
              <a:rPr lang="tr-TR" spc="10" dirty="0">
                <a:solidFill>
                  <a:schemeClr val="bg1"/>
                </a:solidFill>
                <a:latin typeface="+mj-lt"/>
              </a:rPr>
              <a:t> </a:t>
            </a:r>
            <a:r>
              <a:rPr lang="en-US" spc="-5" dirty="0" err="1">
                <a:solidFill>
                  <a:schemeClr val="bg1"/>
                </a:solidFill>
                <a:latin typeface="+mj-lt"/>
              </a:rPr>
              <a:t>istenebilir</a:t>
            </a:r>
            <a:r>
              <a:rPr lang="en-US" spc="-5" dirty="0">
                <a:solidFill>
                  <a:schemeClr val="bg1"/>
                </a:solidFill>
                <a:latin typeface="+mj-lt"/>
              </a:rPr>
              <a:t>:</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Başvuru</a:t>
            </a:r>
            <a:r>
              <a:rPr lang="en-US" b="1" spc="-10" dirty="0">
                <a:solidFill>
                  <a:schemeClr val="bg1"/>
                </a:solidFill>
                <a:latin typeface="+mj-lt"/>
              </a:rPr>
              <a:t>/</a:t>
            </a:r>
            <a:r>
              <a:rPr lang="en-US" b="1" spc="-10" dirty="0" err="1">
                <a:solidFill>
                  <a:schemeClr val="bg1"/>
                </a:solidFill>
                <a:latin typeface="+mj-lt"/>
              </a:rPr>
              <a:t>Kayıt</a:t>
            </a:r>
            <a:r>
              <a:rPr lang="en-US" b="1" spc="-10" dirty="0">
                <a:solidFill>
                  <a:schemeClr val="bg1"/>
                </a:solidFill>
                <a:latin typeface="+mj-lt"/>
              </a:rPr>
              <a:t> </a:t>
            </a:r>
            <a:r>
              <a:rPr lang="en-US" b="1" spc="-5" dirty="0" err="1">
                <a:solidFill>
                  <a:schemeClr val="bg1"/>
                </a:solidFill>
                <a:latin typeface="+mj-lt"/>
              </a:rPr>
              <a:t>Formu</a:t>
            </a:r>
            <a:r>
              <a:rPr lang="en-US" b="1" spc="-5" dirty="0">
                <a:solidFill>
                  <a:schemeClr val="bg1"/>
                </a:solidFill>
                <a:latin typeface="+mj-lt"/>
              </a:rPr>
              <a:t> </a:t>
            </a:r>
            <a:r>
              <a:rPr lang="en-US" spc="-10" dirty="0">
                <a:solidFill>
                  <a:schemeClr val="bg1"/>
                </a:solidFill>
                <a:latin typeface="+mj-lt"/>
              </a:rPr>
              <a:t>(Application/Registration/Enrollment</a:t>
            </a:r>
            <a:r>
              <a:rPr lang="en-US" spc="40" dirty="0">
                <a:solidFill>
                  <a:schemeClr val="bg1"/>
                </a:solidFill>
                <a:latin typeface="+mj-lt"/>
              </a:rPr>
              <a:t> </a:t>
            </a:r>
            <a:r>
              <a:rPr lang="en-US" spc="-10" dirty="0">
                <a:solidFill>
                  <a:schemeClr val="bg1"/>
                </a:solidFill>
                <a:latin typeface="+mj-lt"/>
              </a:rPr>
              <a:t>Form)</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Öğrenim</a:t>
            </a:r>
            <a:r>
              <a:rPr lang="en-US" b="1" spc="-35" dirty="0">
                <a:solidFill>
                  <a:schemeClr val="bg1"/>
                </a:solidFill>
                <a:latin typeface="+mj-lt"/>
              </a:rPr>
              <a:t> </a:t>
            </a:r>
            <a:r>
              <a:rPr lang="en-US" b="1" dirty="0" err="1">
                <a:solidFill>
                  <a:schemeClr val="bg1"/>
                </a:solidFill>
                <a:latin typeface="+mj-lt"/>
              </a:rPr>
              <a:t>Anlaşması</a:t>
            </a:r>
            <a:r>
              <a:rPr lang="en-US" b="1" spc="-45" dirty="0">
                <a:solidFill>
                  <a:schemeClr val="bg1"/>
                </a:solidFill>
                <a:latin typeface="+mj-lt"/>
              </a:rPr>
              <a:t> </a:t>
            </a:r>
            <a:r>
              <a:rPr lang="en-US" spc="-5" dirty="0">
                <a:solidFill>
                  <a:schemeClr val="bg1"/>
                </a:solidFill>
                <a:latin typeface="+mj-lt"/>
              </a:rPr>
              <a:t>(Learning</a:t>
            </a:r>
            <a:r>
              <a:rPr lang="en-US" spc="25" dirty="0">
                <a:solidFill>
                  <a:schemeClr val="bg1"/>
                </a:solidFill>
                <a:latin typeface="+mj-lt"/>
              </a:rPr>
              <a:t> </a:t>
            </a:r>
            <a:r>
              <a:rPr lang="en-US" spc="-5" dirty="0">
                <a:solidFill>
                  <a:schemeClr val="bg1"/>
                </a:solidFill>
                <a:latin typeface="+mj-lt"/>
              </a:rPr>
              <a:t>Agreement)</a:t>
            </a:r>
            <a:endParaRPr lang="en-US" dirty="0">
              <a:solidFill>
                <a:schemeClr val="bg1"/>
              </a:solidFill>
              <a:latin typeface="+mj-lt"/>
            </a:endParaRPr>
          </a:p>
          <a:p>
            <a:pPr marL="179070" lvl="1" indent="-228600">
              <a:lnSpc>
                <a:spcPct val="90000"/>
              </a:lnSpc>
              <a:buSzPct val="94444"/>
              <a:buFont typeface="Arial" panose="020B0604020202020204" pitchFamily="34" charset="0"/>
              <a:buChar char="•"/>
              <a:tabLst>
                <a:tab pos="179705" algn="l"/>
              </a:tabLst>
            </a:pPr>
            <a:r>
              <a:rPr lang="en-US" b="1" spc="-5" dirty="0" err="1">
                <a:solidFill>
                  <a:schemeClr val="bg1"/>
                </a:solidFill>
                <a:latin typeface="+mj-lt"/>
              </a:rPr>
              <a:t>Dil</a:t>
            </a:r>
            <a:r>
              <a:rPr lang="en-US" b="1" spc="-15" dirty="0">
                <a:solidFill>
                  <a:schemeClr val="bg1"/>
                </a:solidFill>
                <a:latin typeface="+mj-lt"/>
              </a:rPr>
              <a:t> </a:t>
            </a:r>
            <a:r>
              <a:rPr lang="en-US" b="1" spc="-5" dirty="0" err="1">
                <a:solidFill>
                  <a:schemeClr val="bg1"/>
                </a:solidFill>
                <a:latin typeface="+mj-lt"/>
              </a:rPr>
              <a:t>Sertifikası</a:t>
            </a:r>
            <a:r>
              <a:rPr lang="en-US" b="1" spc="-20" dirty="0">
                <a:solidFill>
                  <a:schemeClr val="bg1"/>
                </a:solidFill>
                <a:latin typeface="+mj-lt"/>
              </a:rPr>
              <a:t> </a:t>
            </a:r>
            <a:r>
              <a:rPr lang="en-US" spc="-5" dirty="0">
                <a:solidFill>
                  <a:schemeClr val="bg1"/>
                </a:solidFill>
                <a:latin typeface="+mj-lt"/>
              </a:rPr>
              <a:t>(Language</a:t>
            </a:r>
            <a:r>
              <a:rPr lang="en-US" spc="15" dirty="0">
                <a:solidFill>
                  <a:schemeClr val="bg1"/>
                </a:solidFill>
                <a:latin typeface="+mj-lt"/>
              </a:rPr>
              <a:t> </a:t>
            </a:r>
            <a:r>
              <a:rPr lang="en-US" spc="-10" dirty="0">
                <a:solidFill>
                  <a:schemeClr val="bg1"/>
                </a:solidFill>
                <a:latin typeface="+mj-lt"/>
              </a:rPr>
              <a:t>Certificate)</a:t>
            </a:r>
            <a:endParaRPr lang="en-US" dirty="0">
              <a:solidFill>
                <a:schemeClr val="bg1"/>
              </a:solidFill>
              <a:latin typeface="+mj-lt"/>
            </a:endParaRPr>
          </a:p>
          <a:p>
            <a:pPr marL="127000" indent="-228600">
              <a:lnSpc>
                <a:spcPct val="90000"/>
              </a:lnSpc>
              <a:spcBef>
                <a:spcPts val="5"/>
              </a:spcBef>
              <a:buSzPct val="94444"/>
              <a:buFont typeface="Arial" panose="020B0604020202020204" pitchFamily="34" charset="0"/>
              <a:buChar char="•"/>
              <a:tabLst>
                <a:tab pos="127635" algn="l"/>
              </a:tabLst>
            </a:pPr>
            <a:r>
              <a:rPr lang="en-US" b="1" spc="-10" dirty="0" err="1">
                <a:solidFill>
                  <a:schemeClr val="bg1"/>
                </a:solidFill>
                <a:latin typeface="+mj-lt"/>
              </a:rPr>
              <a:t>Pasaport</a:t>
            </a:r>
            <a:r>
              <a:rPr lang="en-US" b="1" spc="-10" dirty="0">
                <a:solidFill>
                  <a:schemeClr val="bg1"/>
                </a:solidFill>
                <a:latin typeface="+mj-lt"/>
              </a:rPr>
              <a:t>/</a:t>
            </a:r>
            <a:r>
              <a:rPr lang="en-US" b="1" spc="-10" dirty="0" err="1">
                <a:solidFill>
                  <a:schemeClr val="bg1"/>
                </a:solidFill>
                <a:latin typeface="+mj-lt"/>
              </a:rPr>
              <a:t>Vize</a:t>
            </a:r>
            <a:r>
              <a:rPr lang="en-US" b="1" spc="-10" dirty="0">
                <a:solidFill>
                  <a:schemeClr val="bg1"/>
                </a:solidFill>
                <a:latin typeface="+mj-lt"/>
              </a:rPr>
              <a:t>/</a:t>
            </a:r>
            <a:r>
              <a:rPr lang="en-US" b="1" spc="-10" dirty="0" err="1">
                <a:solidFill>
                  <a:schemeClr val="bg1"/>
                </a:solidFill>
                <a:latin typeface="+mj-lt"/>
              </a:rPr>
              <a:t>Oturma</a:t>
            </a:r>
            <a:r>
              <a:rPr lang="en-US" b="1" spc="-15" dirty="0">
                <a:solidFill>
                  <a:schemeClr val="bg1"/>
                </a:solidFill>
                <a:latin typeface="+mj-lt"/>
              </a:rPr>
              <a:t> </a:t>
            </a:r>
            <a:r>
              <a:rPr lang="en-US" b="1" dirty="0" err="1">
                <a:solidFill>
                  <a:schemeClr val="bg1"/>
                </a:solidFill>
                <a:latin typeface="+mj-lt"/>
              </a:rPr>
              <a:t>İzni</a:t>
            </a:r>
            <a:r>
              <a:rPr lang="en-US" b="1" spc="5" dirty="0">
                <a:solidFill>
                  <a:schemeClr val="bg1"/>
                </a:solidFill>
                <a:latin typeface="+mj-lt"/>
              </a:rPr>
              <a:t> </a:t>
            </a:r>
            <a:r>
              <a:rPr lang="en-US" spc="-10" dirty="0">
                <a:solidFill>
                  <a:schemeClr val="bg1"/>
                </a:solidFill>
                <a:latin typeface="+mj-lt"/>
              </a:rPr>
              <a:t>(Passport/Visa/Residence</a:t>
            </a:r>
            <a:r>
              <a:rPr lang="en-US" spc="50" dirty="0">
                <a:solidFill>
                  <a:schemeClr val="bg1"/>
                </a:solidFill>
                <a:latin typeface="+mj-lt"/>
              </a:rPr>
              <a:t> </a:t>
            </a:r>
            <a:r>
              <a:rPr lang="en-US" spc="-10" dirty="0">
                <a:solidFill>
                  <a:schemeClr val="bg1"/>
                </a:solidFill>
                <a:latin typeface="+mj-lt"/>
              </a:rPr>
              <a:t>Permit)</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dirty="0" err="1">
                <a:solidFill>
                  <a:schemeClr val="bg1"/>
                </a:solidFill>
                <a:latin typeface="+mj-lt"/>
              </a:rPr>
              <a:t>Sağlık</a:t>
            </a:r>
            <a:r>
              <a:rPr lang="en-US" b="1" spc="-25" dirty="0">
                <a:solidFill>
                  <a:schemeClr val="bg1"/>
                </a:solidFill>
                <a:latin typeface="+mj-lt"/>
              </a:rPr>
              <a:t> </a:t>
            </a:r>
            <a:r>
              <a:rPr lang="en-US" b="1" spc="-5" dirty="0" err="1">
                <a:solidFill>
                  <a:schemeClr val="bg1"/>
                </a:solidFill>
                <a:latin typeface="+mj-lt"/>
              </a:rPr>
              <a:t>Sigortası</a:t>
            </a:r>
            <a:r>
              <a:rPr lang="en-US" b="1" spc="-25" dirty="0">
                <a:solidFill>
                  <a:schemeClr val="bg1"/>
                </a:solidFill>
                <a:latin typeface="+mj-lt"/>
              </a:rPr>
              <a:t> </a:t>
            </a:r>
            <a:r>
              <a:rPr lang="en-US" spc="-5" dirty="0">
                <a:solidFill>
                  <a:schemeClr val="bg1"/>
                </a:solidFill>
                <a:latin typeface="+mj-lt"/>
              </a:rPr>
              <a:t>(Health</a:t>
            </a:r>
            <a:r>
              <a:rPr lang="en-US" spc="-20" dirty="0">
                <a:solidFill>
                  <a:schemeClr val="bg1"/>
                </a:solidFill>
                <a:latin typeface="+mj-lt"/>
              </a:rPr>
              <a:t> </a:t>
            </a:r>
            <a:r>
              <a:rPr lang="en-US" spc="-5" dirty="0">
                <a:solidFill>
                  <a:schemeClr val="bg1"/>
                </a:solidFill>
                <a:latin typeface="+mj-lt"/>
              </a:rPr>
              <a:t>Insurance)</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25" dirty="0">
                <a:solidFill>
                  <a:schemeClr val="bg1"/>
                </a:solidFill>
                <a:latin typeface="+mj-lt"/>
              </a:rPr>
              <a:t>Yurt</a:t>
            </a:r>
            <a:r>
              <a:rPr lang="en-US" b="1" spc="-10" dirty="0">
                <a:solidFill>
                  <a:schemeClr val="bg1"/>
                </a:solidFill>
                <a:latin typeface="+mj-lt"/>
              </a:rPr>
              <a:t> </a:t>
            </a:r>
            <a:r>
              <a:rPr lang="en-US" b="1" spc="-5" dirty="0" err="1">
                <a:solidFill>
                  <a:schemeClr val="bg1"/>
                </a:solidFill>
                <a:latin typeface="+mj-lt"/>
              </a:rPr>
              <a:t>başvuru</a:t>
            </a:r>
            <a:r>
              <a:rPr lang="en-US" b="1" spc="-10" dirty="0">
                <a:solidFill>
                  <a:schemeClr val="bg1"/>
                </a:solidFill>
                <a:latin typeface="+mj-lt"/>
              </a:rPr>
              <a:t> </a:t>
            </a:r>
            <a:r>
              <a:rPr lang="en-US" b="1" spc="-10" dirty="0" err="1">
                <a:solidFill>
                  <a:schemeClr val="bg1"/>
                </a:solidFill>
                <a:latin typeface="+mj-lt"/>
              </a:rPr>
              <a:t>formu</a:t>
            </a:r>
            <a:r>
              <a:rPr lang="en-US" b="1" spc="-25" dirty="0">
                <a:solidFill>
                  <a:schemeClr val="bg1"/>
                </a:solidFill>
                <a:latin typeface="+mj-lt"/>
              </a:rPr>
              <a:t> </a:t>
            </a:r>
            <a:r>
              <a:rPr lang="en-US" spc="-10" dirty="0">
                <a:solidFill>
                  <a:schemeClr val="bg1"/>
                </a:solidFill>
                <a:latin typeface="+mj-lt"/>
              </a:rPr>
              <a:t>(Accommodation</a:t>
            </a:r>
            <a:r>
              <a:rPr lang="en-US" spc="30" dirty="0">
                <a:solidFill>
                  <a:schemeClr val="bg1"/>
                </a:solidFill>
                <a:latin typeface="+mj-lt"/>
              </a:rPr>
              <a:t> </a:t>
            </a:r>
            <a:r>
              <a:rPr lang="en-US" spc="-10" dirty="0">
                <a:solidFill>
                  <a:schemeClr val="bg1"/>
                </a:solidFill>
                <a:latin typeface="+mj-lt"/>
              </a:rPr>
              <a:t>Form)</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dirty="0">
                <a:solidFill>
                  <a:schemeClr val="bg1"/>
                </a:solidFill>
                <a:latin typeface="+mj-lt"/>
              </a:rPr>
              <a:t>Not</a:t>
            </a:r>
            <a:r>
              <a:rPr lang="en-US" b="1" spc="-10" dirty="0">
                <a:solidFill>
                  <a:schemeClr val="bg1"/>
                </a:solidFill>
                <a:latin typeface="+mj-lt"/>
              </a:rPr>
              <a:t> </a:t>
            </a:r>
            <a:r>
              <a:rPr lang="en-US" b="1" dirty="0" err="1">
                <a:solidFill>
                  <a:schemeClr val="bg1"/>
                </a:solidFill>
                <a:latin typeface="+mj-lt"/>
              </a:rPr>
              <a:t>Dökümü</a:t>
            </a:r>
            <a:r>
              <a:rPr lang="en-US" b="1" spc="-40" dirty="0">
                <a:solidFill>
                  <a:schemeClr val="bg1"/>
                </a:solidFill>
                <a:latin typeface="+mj-lt"/>
              </a:rPr>
              <a:t> </a:t>
            </a:r>
            <a:r>
              <a:rPr lang="en-US" spc="-20" dirty="0">
                <a:solidFill>
                  <a:schemeClr val="bg1"/>
                </a:solidFill>
                <a:latin typeface="+mj-lt"/>
              </a:rPr>
              <a:t>(Transcript</a:t>
            </a:r>
            <a:r>
              <a:rPr lang="en-US" spc="10" dirty="0">
                <a:solidFill>
                  <a:schemeClr val="bg1"/>
                </a:solidFill>
                <a:latin typeface="+mj-lt"/>
              </a:rPr>
              <a:t> </a:t>
            </a:r>
            <a:r>
              <a:rPr lang="en-US" spc="-5" dirty="0">
                <a:solidFill>
                  <a:schemeClr val="bg1"/>
                </a:solidFill>
                <a:latin typeface="+mj-lt"/>
              </a:rPr>
              <a:t>of</a:t>
            </a:r>
            <a:r>
              <a:rPr lang="en-US" spc="-10" dirty="0">
                <a:solidFill>
                  <a:schemeClr val="bg1"/>
                </a:solidFill>
                <a:latin typeface="+mj-lt"/>
              </a:rPr>
              <a:t> </a:t>
            </a:r>
            <a:r>
              <a:rPr lang="en-US" spc="-15" dirty="0">
                <a:solidFill>
                  <a:schemeClr val="bg1"/>
                </a:solidFill>
                <a:latin typeface="+mj-lt"/>
              </a:rPr>
              <a:t>Records)</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Öğrenci</a:t>
            </a:r>
            <a:r>
              <a:rPr lang="en-US" b="1" spc="-40" dirty="0">
                <a:solidFill>
                  <a:schemeClr val="bg1"/>
                </a:solidFill>
                <a:latin typeface="+mj-lt"/>
              </a:rPr>
              <a:t> </a:t>
            </a:r>
            <a:r>
              <a:rPr lang="en-US" b="1" spc="-5" dirty="0" err="1">
                <a:solidFill>
                  <a:schemeClr val="bg1"/>
                </a:solidFill>
                <a:latin typeface="+mj-lt"/>
              </a:rPr>
              <a:t>Belgesi</a:t>
            </a:r>
            <a:r>
              <a:rPr lang="en-US" b="1" spc="-40" dirty="0">
                <a:solidFill>
                  <a:schemeClr val="bg1"/>
                </a:solidFill>
                <a:latin typeface="+mj-lt"/>
              </a:rPr>
              <a:t> </a:t>
            </a:r>
            <a:r>
              <a:rPr lang="en-US" spc="-5" dirty="0">
                <a:solidFill>
                  <a:schemeClr val="bg1"/>
                </a:solidFill>
                <a:latin typeface="+mj-lt"/>
              </a:rPr>
              <a:t>(Student </a:t>
            </a:r>
            <a:r>
              <a:rPr lang="en-US" spc="-10" dirty="0">
                <a:solidFill>
                  <a:schemeClr val="bg1"/>
                </a:solidFill>
                <a:latin typeface="+mj-lt"/>
              </a:rPr>
              <a:t>Certificate)</a:t>
            </a:r>
            <a:endParaRPr lang="en-US" dirty="0">
              <a:solidFill>
                <a:schemeClr val="bg1"/>
              </a:solidFill>
              <a:latin typeface="+mj-lt"/>
            </a:endParaRPr>
          </a:p>
          <a:p>
            <a:pPr>
              <a:lnSpc>
                <a:spcPct val="90000"/>
              </a:lnSpc>
            </a:pPr>
            <a:r>
              <a:rPr lang="tr-TR" spc="-10" dirty="0">
                <a:solidFill>
                  <a:schemeClr val="bg1"/>
                </a:solidFill>
                <a:latin typeface="+mj-lt"/>
              </a:rPr>
              <a:t>*</a:t>
            </a:r>
            <a:r>
              <a:rPr lang="en-US" spc="-10" dirty="0" err="1">
                <a:solidFill>
                  <a:schemeClr val="bg1"/>
                </a:solidFill>
                <a:latin typeface="+mj-lt"/>
              </a:rPr>
              <a:t>Öğrencilerin</a:t>
            </a:r>
            <a:r>
              <a:rPr lang="en-US" spc="40" dirty="0">
                <a:solidFill>
                  <a:schemeClr val="bg1"/>
                </a:solidFill>
                <a:latin typeface="+mj-lt"/>
              </a:rPr>
              <a:t> </a:t>
            </a:r>
            <a:r>
              <a:rPr lang="en-US" spc="-5" dirty="0" err="1">
                <a:solidFill>
                  <a:schemeClr val="bg1"/>
                </a:solidFill>
                <a:latin typeface="+mj-lt"/>
              </a:rPr>
              <a:t>başvurularının</a:t>
            </a:r>
            <a:r>
              <a:rPr lang="en-US" spc="20" dirty="0">
                <a:solidFill>
                  <a:schemeClr val="bg1"/>
                </a:solidFill>
                <a:latin typeface="+mj-lt"/>
              </a:rPr>
              <a:t> </a:t>
            </a:r>
            <a:r>
              <a:rPr lang="en-US" spc="-5" dirty="0" err="1">
                <a:solidFill>
                  <a:schemeClr val="bg1"/>
                </a:solidFill>
                <a:latin typeface="+mj-lt"/>
              </a:rPr>
              <a:t>akabinde</a:t>
            </a:r>
            <a:r>
              <a:rPr lang="en-US" spc="45" dirty="0">
                <a:solidFill>
                  <a:schemeClr val="bg1"/>
                </a:solidFill>
                <a:latin typeface="+mj-lt"/>
              </a:rPr>
              <a:t> </a:t>
            </a:r>
            <a:r>
              <a:rPr lang="en-US" spc="-10" dirty="0" err="1">
                <a:solidFill>
                  <a:schemeClr val="bg1"/>
                </a:solidFill>
                <a:latin typeface="+mj-lt"/>
              </a:rPr>
              <a:t>kabul</a:t>
            </a:r>
            <a:r>
              <a:rPr lang="en-US" spc="20" dirty="0">
                <a:solidFill>
                  <a:schemeClr val="bg1"/>
                </a:solidFill>
                <a:latin typeface="+mj-lt"/>
              </a:rPr>
              <a:t> </a:t>
            </a:r>
            <a:r>
              <a:rPr lang="en-US" spc="-5" dirty="0" err="1">
                <a:solidFill>
                  <a:schemeClr val="bg1"/>
                </a:solidFill>
                <a:latin typeface="+mj-lt"/>
              </a:rPr>
              <a:t>alamamalarından</a:t>
            </a:r>
            <a:r>
              <a:rPr lang="tr-TR" spc="30" dirty="0">
                <a:solidFill>
                  <a:schemeClr val="bg1"/>
                </a:solidFill>
                <a:latin typeface="+mj-lt"/>
              </a:rPr>
              <a:t> </a:t>
            </a:r>
            <a:r>
              <a:rPr lang="en-US" spc="-15" dirty="0" err="1">
                <a:solidFill>
                  <a:schemeClr val="bg1"/>
                </a:solidFill>
                <a:latin typeface="+mj-lt"/>
              </a:rPr>
              <a:t>yükseköğretim</a:t>
            </a:r>
            <a:r>
              <a:rPr lang="en-US" spc="5" dirty="0">
                <a:solidFill>
                  <a:schemeClr val="bg1"/>
                </a:solidFill>
                <a:latin typeface="+mj-lt"/>
              </a:rPr>
              <a:t> </a:t>
            </a:r>
            <a:r>
              <a:rPr lang="en-US" spc="-10" dirty="0" err="1">
                <a:solidFill>
                  <a:schemeClr val="bg1"/>
                </a:solidFill>
                <a:latin typeface="+mj-lt"/>
              </a:rPr>
              <a:t>kurumu</a:t>
            </a:r>
            <a:r>
              <a:rPr lang="en-US" spc="15" dirty="0">
                <a:solidFill>
                  <a:schemeClr val="bg1"/>
                </a:solidFill>
                <a:latin typeface="+mj-lt"/>
              </a:rPr>
              <a:t> </a:t>
            </a:r>
            <a:r>
              <a:rPr lang="en-US" spc="-5" dirty="0" err="1">
                <a:solidFill>
                  <a:schemeClr val="bg1"/>
                </a:solidFill>
                <a:latin typeface="+mj-lt"/>
              </a:rPr>
              <a:t>sorumlu</a:t>
            </a:r>
            <a:r>
              <a:rPr lang="tr-TR" dirty="0">
                <a:solidFill>
                  <a:schemeClr val="bg1"/>
                </a:solidFill>
                <a:latin typeface="+mj-lt"/>
              </a:rPr>
              <a:t> </a:t>
            </a:r>
            <a:r>
              <a:rPr lang="en-US" spc="-5" dirty="0" err="1">
                <a:solidFill>
                  <a:schemeClr val="bg1"/>
                </a:solidFill>
                <a:latin typeface="+mj-lt"/>
              </a:rPr>
              <a:t>tutulamaz</a:t>
            </a:r>
            <a:r>
              <a:rPr lang="en-US" spc="-5" dirty="0">
                <a:solidFill>
                  <a:schemeClr val="bg1"/>
                </a:solidFill>
                <a:latin typeface="+mj-lt"/>
              </a:rPr>
              <a:t>.</a:t>
            </a:r>
            <a:endParaRPr lang="en-US" dirty="0">
              <a:solidFill>
                <a:schemeClr val="bg1"/>
              </a:solidFill>
              <a:latin typeface="+mj-lt"/>
            </a:endParaRPr>
          </a:p>
          <a:p>
            <a:endParaRPr lang="tr-TR" b="1" spc="-60" dirty="0">
              <a:solidFill>
                <a:schemeClr val="bg1"/>
              </a:solidFill>
              <a:latin typeface="+mj-lt"/>
              <a:cs typeface="Calibri Light"/>
            </a:endParaRPr>
          </a:p>
          <a:p>
            <a:endParaRPr lang="tr-TR" spc="-60" dirty="0">
              <a:solidFill>
                <a:schemeClr val="bg1"/>
              </a:solidFill>
              <a:latin typeface="+mj-lt"/>
              <a:cs typeface="Calibri Light"/>
            </a:endParaRPr>
          </a:p>
          <a:p>
            <a:endParaRPr lang="tr-TR" spc="-60" dirty="0">
              <a:solidFill>
                <a:schemeClr val="bg1"/>
              </a:solidFill>
              <a:latin typeface="+mj-lt"/>
              <a:cs typeface="Calibri Light"/>
            </a:endParaRPr>
          </a:p>
          <a:p>
            <a:endParaRPr lang="tr-TR" dirty="0">
              <a:solidFill>
                <a:schemeClr val="bg1"/>
              </a:solidFill>
              <a:latin typeface="+mj-lt"/>
            </a:endParaRPr>
          </a:p>
        </p:txBody>
      </p:sp>
    </p:spTree>
    <p:extLst>
      <p:ext uri="{BB962C8B-B14F-4D97-AF65-F5344CB8AC3E}">
        <p14:creationId xmlns:p14="http://schemas.microsoft.com/office/powerpoint/2010/main" val="314026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1FF0-DB0C-3783-B90E-955C4BF322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B6A4BBB-0CA1-A769-DC2A-BA05AC0DDB61}"/>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D51227BE-9129-E176-A3FC-E96D21AB9627}"/>
              </a:ext>
            </a:extLst>
          </p:cNvPr>
          <p:cNvSpPr>
            <a:spLocks noGrp="1"/>
          </p:cNvSpPr>
          <p:nvPr>
            <p:ph type="subTitle" idx="4"/>
          </p:nvPr>
        </p:nvSpPr>
        <p:spPr>
          <a:xfrm>
            <a:off x="597336" y="1600200"/>
            <a:ext cx="10223063" cy="3411190"/>
          </a:xfrm>
        </p:spPr>
        <p:txBody>
          <a:bodyPr/>
          <a:lstStyle/>
          <a:p>
            <a:pPr marL="12700">
              <a:lnSpc>
                <a:spcPct val="100000"/>
              </a:lnSpc>
              <a:spcBef>
                <a:spcPts val="100"/>
              </a:spcBef>
            </a:pPr>
            <a:r>
              <a:rPr lang="tr-TR" b="1" spc="-5" dirty="0">
                <a:solidFill>
                  <a:srgbClr val="FFFFFF"/>
                </a:solidFill>
                <a:latin typeface="Calibri"/>
                <a:cs typeface="Calibri"/>
              </a:rPr>
              <a:t>Önemli Hususlar</a:t>
            </a:r>
          </a:p>
          <a:p>
            <a:pPr marL="12700">
              <a:lnSpc>
                <a:spcPct val="100000"/>
              </a:lnSpc>
              <a:spcBef>
                <a:spcPts val="100"/>
              </a:spcBef>
            </a:pPr>
            <a:endParaRPr lang="tr-TR" sz="2000" spc="-5" dirty="0">
              <a:solidFill>
                <a:srgbClr val="FFFFFF"/>
              </a:solidFill>
              <a:latin typeface="Calibri"/>
              <a:cs typeface="Calibri"/>
            </a:endParaRPr>
          </a:p>
          <a:p>
            <a:pPr marL="12700">
              <a:lnSpc>
                <a:spcPct val="100000"/>
              </a:lnSpc>
              <a:spcBef>
                <a:spcPts val="100"/>
              </a:spcBef>
            </a:pPr>
            <a:r>
              <a:rPr lang="tr-TR" sz="2000" spc="-5" dirty="0">
                <a:solidFill>
                  <a:srgbClr val="FFFFFF"/>
                </a:solidFill>
                <a:latin typeface="Calibri"/>
                <a:cs typeface="Calibri"/>
              </a:rPr>
              <a:t>•Her</a:t>
            </a:r>
            <a:r>
              <a:rPr lang="tr-TR" sz="2000" spc="5" dirty="0">
                <a:solidFill>
                  <a:srgbClr val="FFFFFF"/>
                </a:solidFill>
                <a:latin typeface="Calibri"/>
                <a:cs typeface="Calibri"/>
              </a:rPr>
              <a:t> </a:t>
            </a:r>
            <a:r>
              <a:rPr lang="tr-TR" sz="2000" spc="-10" dirty="0">
                <a:solidFill>
                  <a:srgbClr val="FFFFFF"/>
                </a:solidFill>
                <a:latin typeface="Calibri"/>
                <a:cs typeface="Calibri"/>
              </a:rPr>
              <a:t>öğrencinin</a:t>
            </a:r>
            <a:r>
              <a:rPr lang="tr-TR" sz="2000" spc="25" dirty="0">
                <a:solidFill>
                  <a:srgbClr val="FFFFFF"/>
                </a:solidFill>
                <a:latin typeface="Calibri"/>
                <a:cs typeface="Calibri"/>
              </a:rPr>
              <a:t> </a:t>
            </a:r>
            <a:r>
              <a:rPr lang="tr-TR" sz="2000" spc="-5" dirty="0">
                <a:solidFill>
                  <a:srgbClr val="FFFFFF"/>
                </a:solidFill>
                <a:latin typeface="Calibri"/>
                <a:cs typeface="Calibri"/>
              </a:rPr>
              <a:t>bir</a:t>
            </a:r>
            <a:r>
              <a:rPr lang="tr-TR" sz="2000" spc="20" dirty="0">
                <a:solidFill>
                  <a:srgbClr val="FFFFFF"/>
                </a:solidFill>
                <a:latin typeface="Calibri"/>
                <a:cs typeface="Calibri"/>
              </a:rPr>
              <a:t> </a:t>
            </a:r>
            <a:r>
              <a:rPr lang="tr-TR" sz="2000" spc="-15" dirty="0">
                <a:solidFill>
                  <a:srgbClr val="FFFFFF"/>
                </a:solidFill>
                <a:latin typeface="Calibri"/>
                <a:cs typeface="Calibri"/>
              </a:rPr>
              <a:t>defa</a:t>
            </a:r>
            <a:r>
              <a:rPr lang="tr-TR" sz="2000" dirty="0">
                <a:solidFill>
                  <a:srgbClr val="FFFFFF"/>
                </a:solidFill>
                <a:latin typeface="Calibri"/>
                <a:cs typeface="Calibri"/>
              </a:rPr>
              <a:t> </a:t>
            </a:r>
            <a:r>
              <a:rPr lang="tr-TR" sz="2000" spc="-10" dirty="0">
                <a:solidFill>
                  <a:srgbClr val="FFFFFF"/>
                </a:solidFill>
                <a:latin typeface="Calibri"/>
                <a:cs typeface="Calibri"/>
              </a:rPr>
              <a:t>kurum</a:t>
            </a:r>
            <a:r>
              <a:rPr lang="tr-TR" sz="2000" dirty="0">
                <a:solidFill>
                  <a:srgbClr val="FFFFFF"/>
                </a:solidFill>
                <a:latin typeface="Calibri"/>
                <a:cs typeface="Calibri"/>
              </a:rPr>
              <a:t> ve</a:t>
            </a:r>
            <a:r>
              <a:rPr lang="tr-TR" sz="2000" spc="5" dirty="0">
                <a:solidFill>
                  <a:srgbClr val="FFFFFF"/>
                </a:solidFill>
                <a:latin typeface="Calibri"/>
                <a:cs typeface="Calibri"/>
              </a:rPr>
              <a:t> </a:t>
            </a:r>
            <a:r>
              <a:rPr lang="tr-TR" sz="2000" spc="-5" dirty="0">
                <a:solidFill>
                  <a:srgbClr val="FFFFFF"/>
                </a:solidFill>
                <a:latin typeface="Calibri"/>
                <a:cs typeface="Calibri"/>
              </a:rPr>
              <a:t>bir</a:t>
            </a:r>
            <a:r>
              <a:rPr lang="tr-TR" sz="2000" spc="5" dirty="0">
                <a:solidFill>
                  <a:srgbClr val="FFFFFF"/>
                </a:solidFill>
                <a:latin typeface="Calibri"/>
                <a:cs typeface="Calibri"/>
              </a:rPr>
              <a:t> </a:t>
            </a:r>
            <a:r>
              <a:rPr lang="tr-TR" sz="2000" spc="-15" dirty="0">
                <a:solidFill>
                  <a:srgbClr val="FFFFFF"/>
                </a:solidFill>
                <a:latin typeface="Calibri"/>
                <a:cs typeface="Calibri"/>
              </a:rPr>
              <a:t>defa</a:t>
            </a:r>
            <a:r>
              <a:rPr lang="tr-TR" sz="2000" dirty="0">
                <a:solidFill>
                  <a:srgbClr val="FFFFFF"/>
                </a:solidFill>
                <a:latin typeface="Calibri"/>
                <a:cs typeface="Calibri"/>
              </a:rPr>
              <a:t> </a:t>
            </a:r>
            <a:r>
              <a:rPr lang="tr-TR" sz="2000" spc="-5" dirty="0">
                <a:solidFill>
                  <a:srgbClr val="FFFFFF"/>
                </a:solidFill>
                <a:latin typeface="Calibri"/>
                <a:cs typeface="Calibri"/>
              </a:rPr>
              <a:t>dönem</a:t>
            </a:r>
            <a:r>
              <a:rPr lang="tr-TR" sz="2000" dirty="0">
                <a:solidFill>
                  <a:srgbClr val="FFFFFF"/>
                </a:solidFill>
                <a:latin typeface="Calibri"/>
                <a:cs typeface="Calibri"/>
              </a:rPr>
              <a:t> </a:t>
            </a:r>
            <a:r>
              <a:rPr lang="tr-TR" sz="2000" spc="-5" dirty="0">
                <a:solidFill>
                  <a:srgbClr val="FFFFFF"/>
                </a:solidFill>
                <a:latin typeface="Calibri"/>
                <a:cs typeface="Calibri"/>
              </a:rPr>
              <a:t>değiştirme</a:t>
            </a:r>
            <a:r>
              <a:rPr lang="tr-TR" sz="2000" spc="15" dirty="0">
                <a:solidFill>
                  <a:srgbClr val="FFFFFF"/>
                </a:solidFill>
                <a:latin typeface="Calibri"/>
                <a:cs typeface="Calibri"/>
              </a:rPr>
              <a:t> </a:t>
            </a:r>
            <a:r>
              <a:rPr lang="tr-TR" sz="2000" spc="-5" dirty="0">
                <a:solidFill>
                  <a:srgbClr val="FFFFFF"/>
                </a:solidFill>
                <a:latin typeface="Calibri"/>
                <a:cs typeface="Calibri"/>
              </a:rPr>
              <a:t>hakkı </a:t>
            </a:r>
            <a:r>
              <a:rPr lang="tr-TR" sz="2000" spc="-20" dirty="0">
                <a:solidFill>
                  <a:srgbClr val="FFFFFF"/>
                </a:solidFill>
                <a:latin typeface="Calibri"/>
                <a:cs typeface="Calibri"/>
              </a:rPr>
              <a:t>bulunmaktadır.</a:t>
            </a:r>
            <a:endParaRPr lang="tr-TR" sz="2000" dirty="0">
              <a:latin typeface="Calibri"/>
              <a:cs typeface="Calibri"/>
            </a:endParaRPr>
          </a:p>
          <a:p>
            <a:pPr>
              <a:lnSpc>
                <a:spcPct val="100000"/>
              </a:lnSpc>
              <a:spcBef>
                <a:spcPts val="20"/>
              </a:spcBef>
            </a:pPr>
            <a:endParaRPr lang="tr-TR" sz="2000" dirty="0">
              <a:latin typeface="Calibri"/>
              <a:cs typeface="Calibri"/>
            </a:endParaRPr>
          </a:p>
          <a:p>
            <a:pPr marL="12700" marR="2184400">
              <a:lnSpc>
                <a:spcPct val="100000"/>
              </a:lnSpc>
            </a:pPr>
            <a:r>
              <a:rPr lang="tr-TR" sz="2000" spc="-15" dirty="0">
                <a:solidFill>
                  <a:srgbClr val="FFFFFF"/>
                </a:solidFill>
                <a:latin typeface="Calibri"/>
                <a:cs typeface="Calibri"/>
              </a:rPr>
              <a:t>•Faaliyetten</a:t>
            </a:r>
            <a:r>
              <a:rPr lang="tr-TR" sz="2000" spc="25" dirty="0">
                <a:solidFill>
                  <a:srgbClr val="FFFFFF"/>
                </a:solidFill>
                <a:latin typeface="Calibri"/>
                <a:cs typeface="Calibri"/>
              </a:rPr>
              <a:t> </a:t>
            </a:r>
            <a:r>
              <a:rPr lang="tr-TR" sz="2000" spc="-10" dirty="0">
                <a:solidFill>
                  <a:srgbClr val="FFFFFF"/>
                </a:solidFill>
                <a:latin typeface="Calibri"/>
                <a:cs typeface="Calibri"/>
              </a:rPr>
              <a:t>yararlanmayacak</a:t>
            </a:r>
            <a:r>
              <a:rPr lang="tr-TR" sz="2000" spc="-5" dirty="0">
                <a:solidFill>
                  <a:srgbClr val="FFFFFF"/>
                </a:solidFill>
                <a:latin typeface="Calibri"/>
                <a:cs typeface="Calibri"/>
              </a:rPr>
              <a:t> </a:t>
            </a:r>
            <a:r>
              <a:rPr lang="tr-TR" sz="2000" spc="-10" dirty="0">
                <a:solidFill>
                  <a:srgbClr val="FFFFFF"/>
                </a:solidFill>
                <a:latin typeface="Calibri"/>
                <a:cs typeface="Calibri"/>
              </a:rPr>
              <a:t>öğrencilerin,</a:t>
            </a:r>
            <a:r>
              <a:rPr lang="tr-TR" sz="2000" spc="40" dirty="0">
                <a:solidFill>
                  <a:srgbClr val="FFFFFF"/>
                </a:solidFill>
                <a:latin typeface="Calibri"/>
                <a:cs typeface="Calibri"/>
              </a:rPr>
              <a:t> </a:t>
            </a:r>
            <a:r>
              <a:rPr lang="tr-TR" sz="2000" spc="-20" dirty="0">
                <a:solidFill>
                  <a:srgbClr val="FFFFFF"/>
                </a:solidFill>
                <a:latin typeface="Calibri"/>
                <a:cs typeface="Calibri"/>
              </a:rPr>
              <a:t>feragat</a:t>
            </a:r>
            <a:r>
              <a:rPr lang="tr-TR" sz="2000" spc="10" dirty="0">
                <a:solidFill>
                  <a:srgbClr val="FFFFFF"/>
                </a:solidFill>
                <a:latin typeface="Calibri"/>
                <a:cs typeface="Calibri"/>
              </a:rPr>
              <a:t> </a:t>
            </a:r>
            <a:r>
              <a:rPr lang="tr-TR" sz="2000" spc="-10" dirty="0">
                <a:solidFill>
                  <a:srgbClr val="FFFFFF"/>
                </a:solidFill>
                <a:latin typeface="Calibri"/>
                <a:cs typeface="Calibri"/>
              </a:rPr>
              <a:t>dilekçesi</a:t>
            </a:r>
            <a:r>
              <a:rPr lang="tr-TR" sz="2000" spc="15" dirty="0">
                <a:solidFill>
                  <a:srgbClr val="FFFFFF"/>
                </a:solidFill>
                <a:latin typeface="Calibri"/>
                <a:cs typeface="Calibri"/>
              </a:rPr>
              <a:t> </a:t>
            </a:r>
            <a:r>
              <a:rPr lang="tr-TR" sz="2000" spc="-5" dirty="0">
                <a:solidFill>
                  <a:srgbClr val="FFFFFF"/>
                </a:solidFill>
                <a:latin typeface="Calibri"/>
                <a:cs typeface="Calibri"/>
              </a:rPr>
              <a:t>ile</a:t>
            </a:r>
            <a:r>
              <a:rPr lang="tr-TR" sz="2000" spc="25" dirty="0">
                <a:solidFill>
                  <a:srgbClr val="FFFFFF"/>
                </a:solidFill>
                <a:latin typeface="Calibri"/>
                <a:cs typeface="Calibri"/>
              </a:rPr>
              <a:t> </a:t>
            </a:r>
            <a:r>
              <a:rPr lang="tr-TR" sz="2000" spc="-10" dirty="0">
                <a:solidFill>
                  <a:srgbClr val="FFFFFF"/>
                </a:solidFill>
                <a:latin typeface="Calibri"/>
                <a:cs typeface="Calibri"/>
              </a:rPr>
              <a:t>Uluslararası İlişkiler Ofisini </a:t>
            </a:r>
            <a:r>
              <a:rPr lang="tr-TR" sz="2000" spc="-5" dirty="0">
                <a:solidFill>
                  <a:srgbClr val="FFFFFF"/>
                </a:solidFill>
                <a:latin typeface="Calibri"/>
                <a:cs typeface="Calibri"/>
              </a:rPr>
              <a:t>bilgilendirmeleri</a:t>
            </a:r>
            <a:r>
              <a:rPr lang="tr-TR" sz="2000" spc="20" dirty="0">
                <a:solidFill>
                  <a:srgbClr val="FFFFFF"/>
                </a:solidFill>
                <a:latin typeface="Calibri"/>
                <a:cs typeface="Calibri"/>
              </a:rPr>
              <a:t> </a:t>
            </a:r>
            <a:r>
              <a:rPr lang="tr-TR" sz="2000" spc="-20" dirty="0">
                <a:solidFill>
                  <a:srgbClr val="FFFFFF"/>
                </a:solidFill>
                <a:latin typeface="Calibri"/>
                <a:cs typeface="Calibri"/>
              </a:rPr>
              <a:t>gerekmektedir.</a:t>
            </a:r>
            <a:r>
              <a:rPr lang="tr-TR" sz="2000" spc="-10" dirty="0">
                <a:solidFill>
                  <a:srgbClr val="FFFFFF"/>
                </a:solidFill>
                <a:latin typeface="Calibri"/>
                <a:cs typeface="Calibri"/>
              </a:rPr>
              <a:t> </a:t>
            </a:r>
            <a:r>
              <a:rPr lang="tr-TR" sz="2000" spc="-5" dirty="0">
                <a:solidFill>
                  <a:srgbClr val="FFFFFF"/>
                </a:solidFill>
                <a:latin typeface="Calibri"/>
                <a:cs typeface="Calibri"/>
              </a:rPr>
              <a:t>Hibenin</a:t>
            </a:r>
            <a:r>
              <a:rPr lang="tr-TR" sz="2000" spc="30" dirty="0">
                <a:solidFill>
                  <a:srgbClr val="FFFFFF"/>
                </a:solidFill>
                <a:latin typeface="Calibri"/>
                <a:cs typeface="Calibri"/>
              </a:rPr>
              <a:t> </a:t>
            </a:r>
            <a:r>
              <a:rPr lang="tr-TR" sz="2000" spc="-5" dirty="0">
                <a:solidFill>
                  <a:srgbClr val="FFFFFF"/>
                </a:solidFill>
                <a:latin typeface="Calibri"/>
                <a:cs typeface="Calibri"/>
              </a:rPr>
              <a:t>etkin</a:t>
            </a:r>
            <a:r>
              <a:rPr lang="tr-TR" sz="2000" spc="-10" dirty="0">
                <a:solidFill>
                  <a:srgbClr val="FFFFFF"/>
                </a:solidFill>
                <a:latin typeface="Calibri"/>
                <a:cs typeface="Calibri"/>
              </a:rPr>
              <a:t> </a:t>
            </a:r>
            <a:r>
              <a:rPr lang="tr-TR" sz="2000" spc="-5" dirty="0">
                <a:solidFill>
                  <a:srgbClr val="FFFFFF"/>
                </a:solidFill>
                <a:latin typeface="Calibri"/>
                <a:cs typeface="Calibri"/>
              </a:rPr>
              <a:t>kullanımı</a:t>
            </a:r>
            <a:r>
              <a:rPr lang="tr-TR" sz="2000" spc="15" dirty="0">
                <a:solidFill>
                  <a:srgbClr val="FFFFFF"/>
                </a:solidFill>
                <a:latin typeface="Calibri"/>
                <a:cs typeface="Calibri"/>
              </a:rPr>
              <a:t> </a:t>
            </a:r>
            <a:r>
              <a:rPr lang="tr-TR" sz="2000" spc="-5" dirty="0">
                <a:solidFill>
                  <a:srgbClr val="FFFFFF"/>
                </a:solidFill>
                <a:latin typeface="Calibri"/>
                <a:cs typeface="Calibri"/>
              </a:rPr>
              <a:t>ve diğer</a:t>
            </a:r>
            <a:r>
              <a:rPr lang="tr-TR" sz="2000" dirty="0">
                <a:solidFill>
                  <a:srgbClr val="FFFFFF"/>
                </a:solidFill>
                <a:latin typeface="Calibri"/>
                <a:cs typeface="Calibri"/>
              </a:rPr>
              <a:t> </a:t>
            </a:r>
            <a:r>
              <a:rPr lang="tr-TR" sz="2000" spc="-5" dirty="0">
                <a:solidFill>
                  <a:srgbClr val="FFFFFF"/>
                </a:solidFill>
                <a:latin typeface="Calibri"/>
                <a:cs typeface="Calibri"/>
              </a:rPr>
              <a:t>öğrencilerimizin</a:t>
            </a:r>
            <a:r>
              <a:rPr lang="tr-TR" sz="2000" spc="40" dirty="0">
                <a:solidFill>
                  <a:srgbClr val="FFFFFF"/>
                </a:solidFill>
                <a:latin typeface="Calibri"/>
                <a:cs typeface="Calibri"/>
              </a:rPr>
              <a:t> </a:t>
            </a:r>
            <a:r>
              <a:rPr lang="tr-TR" sz="2000" dirty="0">
                <a:solidFill>
                  <a:srgbClr val="FFFFFF"/>
                </a:solidFill>
                <a:latin typeface="Calibri"/>
                <a:cs typeface="Calibri"/>
              </a:rPr>
              <a:t>mağdur </a:t>
            </a:r>
            <a:r>
              <a:rPr lang="tr-TR" sz="2000" spc="5" dirty="0">
                <a:solidFill>
                  <a:srgbClr val="FFFFFF"/>
                </a:solidFill>
                <a:latin typeface="Calibri"/>
                <a:cs typeface="Calibri"/>
              </a:rPr>
              <a:t> </a:t>
            </a:r>
            <a:r>
              <a:rPr lang="tr-TR" sz="2000" spc="-5" dirty="0">
                <a:solidFill>
                  <a:srgbClr val="FFFFFF"/>
                </a:solidFill>
                <a:latin typeface="Calibri"/>
                <a:cs typeface="Calibri"/>
              </a:rPr>
              <a:t>olmamaları</a:t>
            </a:r>
            <a:r>
              <a:rPr lang="tr-TR" sz="2000" dirty="0">
                <a:solidFill>
                  <a:srgbClr val="FFFFFF"/>
                </a:solidFill>
                <a:latin typeface="Calibri"/>
                <a:cs typeface="Calibri"/>
              </a:rPr>
              <a:t> </a:t>
            </a:r>
            <a:r>
              <a:rPr lang="tr-TR" sz="2000" spc="-10" dirty="0">
                <a:solidFill>
                  <a:srgbClr val="FFFFFF"/>
                </a:solidFill>
                <a:latin typeface="Calibri"/>
                <a:cs typeface="Calibri"/>
              </a:rPr>
              <a:t>için</a:t>
            </a:r>
            <a:r>
              <a:rPr lang="tr-TR" sz="2000" spc="20" dirty="0">
                <a:solidFill>
                  <a:srgbClr val="FFFFFF"/>
                </a:solidFill>
                <a:latin typeface="Calibri"/>
                <a:cs typeface="Calibri"/>
              </a:rPr>
              <a:t> </a:t>
            </a:r>
            <a:r>
              <a:rPr lang="tr-TR" sz="2000" spc="-15" dirty="0">
                <a:solidFill>
                  <a:srgbClr val="FFFFFF"/>
                </a:solidFill>
                <a:latin typeface="Calibri"/>
                <a:cs typeface="Calibri"/>
              </a:rPr>
              <a:t>gereken</a:t>
            </a:r>
            <a:r>
              <a:rPr lang="tr-TR" sz="2000" dirty="0">
                <a:solidFill>
                  <a:srgbClr val="FFFFFF"/>
                </a:solidFill>
                <a:latin typeface="Calibri"/>
                <a:cs typeface="Calibri"/>
              </a:rPr>
              <a:t> </a:t>
            </a:r>
            <a:r>
              <a:rPr lang="tr-TR" sz="2000" spc="-15" dirty="0">
                <a:solidFill>
                  <a:srgbClr val="FFFFFF"/>
                </a:solidFill>
                <a:latin typeface="Calibri"/>
                <a:cs typeface="Calibri"/>
              </a:rPr>
              <a:t>özeni</a:t>
            </a:r>
            <a:r>
              <a:rPr lang="tr-TR" sz="2000" spc="15" dirty="0">
                <a:solidFill>
                  <a:srgbClr val="FFFFFF"/>
                </a:solidFill>
                <a:latin typeface="Calibri"/>
                <a:cs typeface="Calibri"/>
              </a:rPr>
              <a:t> </a:t>
            </a:r>
            <a:r>
              <a:rPr lang="tr-TR" sz="2000" spc="-10" dirty="0">
                <a:solidFill>
                  <a:srgbClr val="FFFFFF"/>
                </a:solidFill>
                <a:latin typeface="Calibri"/>
                <a:cs typeface="Calibri"/>
              </a:rPr>
              <a:t>göstermenizi</a:t>
            </a:r>
            <a:r>
              <a:rPr lang="tr-TR" sz="2000" spc="15" dirty="0">
                <a:solidFill>
                  <a:srgbClr val="FFFFFF"/>
                </a:solidFill>
                <a:latin typeface="Calibri"/>
                <a:cs typeface="Calibri"/>
              </a:rPr>
              <a:t> </a:t>
            </a:r>
            <a:r>
              <a:rPr lang="tr-TR" sz="2000" spc="-10" dirty="0">
                <a:solidFill>
                  <a:srgbClr val="FFFFFF"/>
                </a:solidFill>
                <a:latin typeface="Calibri"/>
                <a:cs typeface="Calibri"/>
              </a:rPr>
              <a:t>talep</a:t>
            </a:r>
            <a:r>
              <a:rPr lang="tr-TR" sz="2000" spc="15" dirty="0">
                <a:solidFill>
                  <a:srgbClr val="FFFFFF"/>
                </a:solidFill>
                <a:latin typeface="Calibri"/>
                <a:cs typeface="Calibri"/>
              </a:rPr>
              <a:t> </a:t>
            </a:r>
            <a:r>
              <a:rPr lang="tr-TR" sz="2000" spc="-10" dirty="0">
                <a:solidFill>
                  <a:srgbClr val="FFFFFF"/>
                </a:solidFill>
                <a:latin typeface="Calibri"/>
                <a:cs typeface="Calibri"/>
              </a:rPr>
              <a:t>etmekteyiz.</a:t>
            </a:r>
            <a:endParaRPr lang="tr-TR" sz="2000" dirty="0">
              <a:latin typeface="Calibri"/>
              <a:cs typeface="Calibri"/>
            </a:endParaRPr>
          </a:p>
          <a:p>
            <a:pPr>
              <a:lnSpc>
                <a:spcPct val="100000"/>
              </a:lnSpc>
              <a:spcBef>
                <a:spcPts val="30"/>
              </a:spcBef>
            </a:pPr>
            <a:endParaRPr lang="tr-TR" sz="2000" dirty="0">
              <a:latin typeface="Calibri"/>
              <a:cs typeface="Calibri"/>
            </a:endParaRPr>
          </a:p>
          <a:p>
            <a:pPr marL="12700">
              <a:lnSpc>
                <a:spcPct val="100000"/>
              </a:lnSpc>
            </a:pPr>
            <a:r>
              <a:rPr lang="tr-TR" sz="2000" spc="-10" dirty="0">
                <a:solidFill>
                  <a:srgbClr val="FFFFFF"/>
                </a:solidFill>
                <a:latin typeface="Calibri"/>
                <a:cs typeface="Calibri"/>
              </a:rPr>
              <a:t>•Dilekçeleri</a:t>
            </a:r>
            <a:r>
              <a:rPr lang="tr-TR" sz="2000" spc="30" dirty="0">
                <a:solidFill>
                  <a:srgbClr val="FFFFFF"/>
                </a:solidFill>
                <a:latin typeface="Calibri"/>
                <a:cs typeface="Calibri"/>
              </a:rPr>
              <a:t> </a:t>
            </a:r>
            <a:r>
              <a:rPr lang="tr-TR" sz="2000" spc="-60" dirty="0">
                <a:solidFill>
                  <a:schemeClr val="bg1"/>
                </a:solidFill>
                <a:latin typeface="+mj-lt"/>
                <a:cs typeface="Calibri Light"/>
              </a:rPr>
              <a:t>Uluslararası İlişkiler ve Değişim Programları Koordinatörlüğü’ne </a:t>
            </a:r>
            <a:r>
              <a:rPr lang="tr-TR" sz="2000" spc="-5" dirty="0">
                <a:solidFill>
                  <a:srgbClr val="FFFFFF"/>
                </a:solidFill>
                <a:latin typeface="Calibri"/>
                <a:cs typeface="Calibri"/>
              </a:rPr>
              <a:t>iletmeden</a:t>
            </a:r>
            <a:r>
              <a:rPr lang="tr-TR" sz="2000" spc="25" dirty="0">
                <a:solidFill>
                  <a:srgbClr val="FFFFFF"/>
                </a:solidFill>
                <a:latin typeface="Calibri"/>
                <a:cs typeface="Calibri"/>
              </a:rPr>
              <a:t> </a:t>
            </a:r>
            <a:r>
              <a:rPr lang="tr-TR" sz="2000" spc="-5" dirty="0">
                <a:solidFill>
                  <a:srgbClr val="FFFFFF"/>
                </a:solidFill>
                <a:latin typeface="Calibri"/>
                <a:cs typeface="Calibri"/>
              </a:rPr>
              <a:t>önce</a:t>
            </a:r>
            <a:r>
              <a:rPr lang="tr-TR" sz="2000" spc="40" dirty="0">
                <a:solidFill>
                  <a:srgbClr val="FFFFFF"/>
                </a:solidFill>
                <a:latin typeface="Calibri"/>
                <a:cs typeface="Calibri"/>
              </a:rPr>
              <a:t> </a:t>
            </a:r>
            <a:r>
              <a:rPr lang="tr-TR" sz="2000" spc="-5" dirty="0">
                <a:solidFill>
                  <a:srgbClr val="FFFFFF"/>
                </a:solidFill>
                <a:latin typeface="Calibri"/>
                <a:cs typeface="Calibri"/>
              </a:rPr>
              <a:t>bölüm</a:t>
            </a:r>
            <a:r>
              <a:rPr lang="tr-TR" sz="2000" spc="25" dirty="0">
                <a:solidFill>
                  <a:srgbClr val="FFFFFF"/>
                </a:solidFill>
                <a:latin typeface="Calibri"/>
                <a:cs typeface="Calibri"/>
              </a:rPr>
              <a:t> </a:t>
            </a:r>
            <a:r>
              <a:rPr lang="tr-TR" sz="2000" spc="-15" dirty="0">
                <a:solidFill>
                  <a:srgbClr val="FFFFFF"/>
                </a:solidFill>
                <a:latin typeface="Calibri"/>
                <a:cs typeface="Calibri"/>
              </a:rPr>
              <a:t>koordinatörünüzü</a:t>
            </a:r>
            <a:r>
              <a:rPr lang="tr-TR" sz="2000" spc="25" dirty="0">
                <a:solidFill>
                  <a:srgbClr val="FFFFFF"/>
                </a:solidFill>
                <a:latin typeface="Calibri"/>
                <a:cs typeface="Calibri"/>
              </a:rPr>
              <a:t> </a:t>
            </a:r>
            <a:r>
              <a:rPr lang="tr-TR" sz="2000" spc="-5" dirty="0">
                <a:solidFill>
                  <a:srgbClr val="FFFFFF"/>
                </a:solidFill>
                <a:latin typeface="Calibri"/>
                <a:cs typeface="Calibri"/>
              </a:rPr>
              <a:t>bilgilendirip</a:t>
            </a:r>
            <a:r>
              <a:rPr lang="tr-TR" sz="2000" spc="50" dirty="0">
                <a:solidFill>
                  <a:srgbClr val="FFFFFF"/>
                </a:solidFill>
                <a:latin typeface="Calibri"/>
                <a:cs typeface="Calibri"/>
              </a:rPr>
              <a:t> </a:t>
            </a:r>
            <a:r>
              <a:rPr lang="tr-TR" sz="2000" spc="-10" dirty="0">
                <a:solidFill>
                  <a:srgbClr val="FFFFFF"/>
                </a:solidFill>
                <a:latin typeface="Calibri"/>
                <a:cs typeface="Calibri"/>
              </a:rPr>
              <a:t>onayını</a:t>
            </a:r>
            <a:r>
              <a:rPr lang="tr-TR" sz="2000" spc="30" dirty="0">
                <a:solidFill>
                  <a:srgbClr val="FFFFFF"/>
                </a:solidFill>
                <a:latin typeface="Calibri"/>
                <a:cs typeface="Calibri"/>
              </a:rPr>
              <a:t> </a:t>
            </a:r>
            <a:r>
              <a:rPr lang="tr-TR" sz="2000" spc="-5" dirty="0">
                <a:solidFill>
                  <a:srgbClr val="FFFFFF"/>
                </a:solidFill>
                <a:latin typeface="Calibri"/>
                <a:cs typeface="Calibri"/>
              </a:rPr>
              <a:t>almalısınız.</a:t>
            </a:r>
            <a:endParaRPr lang="tr-TR" sz="2000" dirty="0">
              <a:latin typeface="Calibri"/>
              <a:cs typeface="Calibri"/>
            </a:endParaRPr>
          </a:p>
        </p:txBody>
      </p:sp>
      <p:pic>
        <p:nvPicPr>
          <p:cNvPr id="4" name="Resim 3">
            <a:extLst>
              <a:ext uri="{FF2B5EF4-FFF2-40B4-BE49-F238E27FC236}">
                <a16:creationId xmlns:a16="http://schemas.microsoft.com/office/drawing/2014/main" id="{9D1559CF-B7F0-A636-8069-66BF07301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99999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5B3D-E4F5-35FC-71BA-1950E75CB16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13692D1-751B-94CD-CC26-87F46800421B}"/>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F15D6D02-B52B-5377-FCA8-1AF47BFAAA14}"/>
              </a:ext>
            </a:extLst>
          </p:cNvPr>
          <p:cNvSpPr txBox="1"/>
          <p:nvPr/>
        </p:nvSpPr>
        <p:spPr>
          <a:xfrm>
            <a:off x="533400" y="1524000"/>
            <a:ext cx="9960610" cy="4506362"/>
          </a:xfrm>
          <a:prstGeom prst="rect">
            <a:avLst/>
          </a:prstGeom>
        </p:spPr>
        <p:txBody>
          <a:bodyPr vert="horz" wrap="square" lIns="0" tIns="12700" rIns="0" bIns="0" rtlCol="0">
            <a:spAutoFit/>
          </a:bodyPr>
          <a:lstStyle/>
          <a:p>
            <a:r>
              <a:rPr lang="tr-TR" sz="2000" b="1" spc="-60" dirty="0">
                <a:solidFill>
                  <a:srgbClr val="FFFFFF"/>
                </a:solidFill>
                <a:latin typeface="+mj-lt"/>
                <a:cs typeface="Calibri Light"/>
              </a:rPr>
              <a:t>Hareketlilik İçin Gerekli Belgeler (Öğrenim/Staj)</a:t>
            </a:r>
          </a:p>
          <a:p>
            <a:endParaRPr lang="tr-TR" sz="2000" b="1" spc="-60" dirty="0">
              <a:solidFill>
                <a:srgbClr val="FFFFFF"/>
              </a:solidFill>
              <a:latin typeface="+mj-lt"/>
              <a:cs typeface="Calibri Light"/>
            </a:endParaRPr>
          </a:p>
          <a:p>
            <a:r>
              <a:rPr lang="tr-TR" sz="2000" spc="-60" dirty="0">
                <a:solidFill>
                  <a:srgbClr val="FFFFFF"/>
                </a:solidFill>
                <a:latin typeface="+mj-lt"/>
                <a:cs typeface="Calibri Light"/>
              </a:rPr>
              <a:t>-Kabul Mektubu </a:t>
            </a:r>
          </a:p>
          <a:p>
            <a:r>
              <a:rPr lang="tr-TR" sz="2000" spc="-60" dirty="0">
                <a:solidFill>
                  <a:srgbClr val="FFFFFF"/>
                </a:solidFill>
                <a:latin typeface="+mj-lt"/>
                <a:cs typeface="Calibri Light"/>
              </a:rPr>
              <a:t>-Öğrenim/Staj Anlaşması</a:t>
            </a:r>
          </a:p>
          <a:p>
            <a:r>
              <a:rPr lang="tr-TR" sz="2000" spc="-60" dirty="0">
                <a:solidFill>
                  <a:srgbClr val="FFFFFF"/>
                </a:solidFill>
                <a:latin typeface="+mj-lt"/>
                <a:cs typeface="Calibri Light"/>
              </a:rPr>
              <a:t>-Vize Yazısı</a:t>
            </a:r>
          </a:p>
          <a:p>
            <a:r>
              <a:rPr lang="tr-TR" sz="2000" spc="-60" dirty="0">
                <a:solidFill>
                  <a:srgbClr val="FFFFFF"/>
                </a:solidFill>
                <a:latin typeface="+mj-lt"/>
                <a:cs typeface="Calibri Light"/>
              </a:rPr>
              <a:t>-Hibe Sözleşmesi</a:t>
            </a:r>
          </a:p>
          <a:p>
            <a:r>
              <a:rPr lang="tr-TR" sz="2000" spc="-60" dirty="0">
                <a:solidFill>
                  <a:srgbClr val="FFFFFF"/>
                </a:solidFill>
                <a:latin typeface="+mj-lt"/>
                <a:cs typeface="Calibri Light"/>
              </a:rPr>
              <a:t>-Akademik Onay Formu </a:t>
            </a:r>
          </a:p>
          <a:p>
            <a:r>
              <a:rPr lang="tr-TR" sz="2000" spc="-60" dirty="0">
                <a:solidFill>
                  <a:srgbClr val="FFFFFF"/>
                </a:solidFill>
                <a:latin typeface="+mj-lt"/>
                <a:cs typeface="Calibri Light"/>
              </a:rPr>
              <a:t>-Dil Sertifikası</a:t>
            </a:r>
          </a:p>
          <a:p>
            <a:r>
              <a:rPr lang="tr-TR" sz="2000" spc="-60" dirty="0">
                <a:solidFill>
                  <a:srgbClr val="FFFFFF"/>
                </a:solidFill>
                <a:latin typeface="+mj-lt"/>
                <a:cs typeface="Calibri Light"/>
              </a:rPr>
              <a:t>-Hareketlilik Beyanı</a:t>
            </a:r>
          </a:p>
          <a:p>
            <a:r>
              <a:rPr lang="tr-TR" sz="2000" spc="-60" dirty="0">
                <a:solidFill>
                  <a:srgbClr val="FFFFFF"/>
                </a:solidFill>
                <a:latin typeface="+mj-lt"/>
                <a:cs typeface="Calibri Light"/>
              </a:rPr>
              <a:t>-Seyahat Sigortası (30000 Avro teminatlı Erasmus+ Öğrenci Sigortası) </a:t>
            </a:r>
          </a:p>
          <a:p>
            <a:r>
              <a:rPr lang="tr-TR" sz="2000" spc="-60" dirty="0">
                <a:solidFill>
                  <a:srgbClr val="FFFFFF"/>
                </a:solidFill>
                <a:latin typeface="+mj-lt"/>
                <a:cs typeface="Calibri Light"/>
              </a:rPr>
              <a:t>-Transkript ve Öğrenci Belgesi</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a:t>
            </a:r>
            <a:r>
              <a:rPr lang="en-US" sz="2000" spc="-10" dirty="0" err="1">
                <a:solidFill>
                  <a:schemeClr val="bg1"/>
                </a:solidFill>
                <a:latin typeface="+mj-lt"/>
              </a:rPr>
              <a:t>Faaliyetiniz</a:t>
            </a:r>
            <a:r>
              <a:rPr lang="en-US" sz="2000" spc="25" dirty="0">
                <a:solidFill>
                  <a:schemeClr val="bg1"/>
                </a:solidFill>
                <a:latin typeface="+mj-lt"/>
              </a:rPr>
              <a:t> </a:t>
            </a:r>
            <a:r>
              <a:rPr lang="en-US" sz="2000" spc="-5" dirty="0" err="1">
                <a:solidFill>
                  <a:schemeClr val="bg1"/>
                </a:solidFill>
                <a:latin typeface="+mj-lt"/>
              </a:rPr>
              <a:t>için</a:t>
            </a:r>
            <a:r>
              <a:rPr lang="en-US" sz="2000" spc="40" dirty="0">
                <a:solidFill>
                  <a:schemeClr val="bg1"/>
                </a:solidFill>
                <a:latin typeface="+mj-lt"/>
              </a:rPr>
              <a:t> </a:t>
            </a:r>
            <a:r>
              <a:rPr lang="en-US" sz="2000" spc="-10" dirty="0" err="1">
                <a:solidFill>
                  <a:schemeClr val="bg1"/>
                </a:solidFill>
                <a:latin typeface="+mj-lt"/>
              </a:rPr>
              <a:t>gerekli</a:t>
            </a:r>
            <a:r>
              <a:rPr lang="en-US" sz="2000" spc="5" dirty="0">
                <a:solidFill>
                  <a:schemeClr val="bg1"/>
                </a:solidFill>
                <a:latin typeface="+mj-lt"/>
              </a:rPr>
              <a:t> </a:t>
            </a:r>
            <a:r>
              <a:rPr lang="en-US" sz="2000" dirty="0" err="1">
                <a:solidFill>
                  <a:schemeClr val="bg1"/>
                </a:solidFill>
                <a:latin typeface="+mj-lt"/>
              </a:rPr>
              <a:t>tüm</a:t>
            </a:r>
            <a:r>
              <a:rPr lang="en-US" sz="2000" spc="25" dirty="0">
                <a:solidFill>
                  <a:schemeClr val="bg1"/>
                </a:solidFill>
                <a:latin typeface="+mj-lt"/>
              </a:rPr>
              <a:t> </a:t>
            </a:r>
            <a:r>
              <a:rPr lang="en-US" sz="2000" spc="-5" dirty="0" err="1">
                <a:solidFill>
                  <a:schemeClr val="bg1"/>
                </a:solidFill>
                <a:latin typeface="+mj-lt"/>
              </a:rPr>
              <a:t>belgeleri</a:t>
            </a:r>
            <a:r>
              <a:rPr lang="en-US" sz="2000" spc="10" dirty="0">
                <a:solidFill>
                  <a:schemeClr val="bg1"/>
                </a:solidFill>
                <a:latin typeface="+mj-lt"/>
              </a:rPr>
              <a:t> </a:t>
            </a:r>
            <a:r>
              <a:rPr lang="tr-TR" sz="2000" spc="10" dirty="0">
                <a:solidFill>
                  <a:schemeClr val="bg1"/>
                </a:solidFill>
                <a:latin typeface="+mj-lt"/>
              </a:rPr>
              <a:t>www.</a:t>
            </a:r>
            <a:r>
              <a:rPr lang="en-US" sz="2000" spc="-10" dirty="0">
                <a:solidFill>
                  <a:schemeClr val="bg1"/>
                </a:solidFill>
                <a:latin typeface="+mj-lt"/>
              </a:rPr>
              <a:t>kapadokya.edu.tr/</a:t>
            </a:r>
            <a:r>
              <a:rPr lang="en-US" sz="2000" spc="-10" dirty="0" err="1">
                <a:solidFill>
                  <a:schemeClr val="bg1"/>
                </a:solidFill>
                <a:latin typeface="+mj-lt"/>
              </a:rPr>
              <a:t>akademik</a:t>
            </a:r>
            <a:r>
              <a:rPr lang="en-US" sz="2000" spc="-10" dirty="0">
                <a:solidFill>
                  <a:schemeClr val="bg1"/>
                </a:solidFill>
                <a:latin typeface="+mj-lt"/>
              </a:rPr>
              <a:t>/</a:t>
            </a:r>
            <a:r>
              <a:rPr lang="en-US" sz="2000" spc="-10" dirty="0" err="1">
                <a:solidFill>
                  <a:schemeClr val="bg1"/>
                </a:solidFill>
                <a:latin typeface="+mj-lt"/>
              </a:rPr>
              <a:t>erasmus</a:t>
            </a:r>
            <a:r>
              <a:rPr lang="en-US" sz="2000" spc="10" dirty="0">
                <a:solidFill>
                  <a:schemeClr val="bg1"/>
                </a:solidFill>
                <a:latin typeface="+mj-lt"/>
              </a:rPr>
              <a:t> </a:t>
            </a:r>
            <a:r>
              <a:rPr lang="en-US" sz="2000" spc="-5" dirty="0" err="1">
                <a:solidFill>
                  <a:schemeClr val="bg1"/>
                </a:solidFill>
                <a:latin typeface="+mj-lt"/>
              </a:rPr>
              <a:t>adresinde</a:t>
            </a:r>
            <a:r>
              <a:rPr lang="tr-TR" sz="2000" spc="-5" dirty="0">
                <a:solidFill>
                  <a:schemeClr val="bg1"/>
                </a:solidFill>
                <a:latin typeface="+mj-lt"/>
              </a:rPr>
              <a:t>,</a:t>
            </a:r>
            <a:r>
              <a:rPr lang="en-US" sz="2000" spc="20" dirty="0">
                <a:solidFill>
                  <a:schemeClr val="bg1"/>
                </a:solidFill>
                <a:latin typeface="+mj-lt"/>
              </a:rPr>
              <a:t> </a:t>
            </a:r>
            <a:r>
              <a:rPr lang="en-US" sz="2000" spc="-10" dirty="0" err="1">
                <a:solidFill>
                  <a:schemeClr val="bg1"/>
                </a:solidFill>
                <a:latin typeface="+mj-lt"/>
              </a:rPr>
              <a:t>sayfanın</a:t>
            </a:r>
            <a:r>
              <a:rPr lang="en-US" sz="2000" spc="10" dirty="0">
                <a:solidFill>
                  <a:schemeClr val="bg1"/>
                </a:solidFill>
                <a:latin typeface="+mj-lt"/>
              </a:rPr>
              <a:t> </a:t>
            </a:r>
            <a:r>
              <a:rPr lang="en-US" sz="2000" dirty="0" err="1">
                <a:solidFill>
                  <a:schemeClr val="bg1"/>
                </a:solidFill>
                <a:latin typeface="+mj-lt"/>
              </a:rPr>
              <a:t>en</a:t>
            </a:r>
            <a:r>
              <a:rPr lang="en-US" sz="2000" spc="5" dirty="0">
                <a:solidFill>
                  <a:schemeClr val="bg1"/>
                </a:solidFill>
                <a:latin typeface="+mj-lt"/>
              </a:rPr>
              <a:t> </a:t>
            </a:r>
            <a:r>
              <a:rPr lang="en-US" sz="2000" spc="-5" dirty="0" err="1">
                <a:solidFill>
                  <a:schemeClr val="bg1"/>
                </a:solidFill>
                <a:latin typeface="+mj-lt"/>
              </a:rPr>
              <a:t>altında</a:t>
            </a:r>
            <a:r>
              <a:rPr lang="en-US" sz="2000" spc="25" dirty="0">
                <a:solidFill>
                  <a:schemeClr val="bg1"/>
                </a:solidFill>
                <a:latin typeface="+mj-lt"/>
              </a:rPr>
              <a:t> </a:t>
            </a:r>
            <a:r>
              <a:rPr lang="en-US" sz="2000" spc="-10" dirty="0" err="1">
                <a:solidFill>
                  <a:schemeClr val="bg1"/>
                </a:solidFill>
                <a:latin typeface="+mj-lt"/>
              </a:rPr>
              <a:t>bulabilirsiniz</a:t>
            </a:r>
            <a:r>
              <a:rPr lang="en-US" sz="2000" spc="-10" dirty="0">
                <a:solidFill>
                  <a:schemeClr val="bg1"/>
                </a:solidFill>
                <a:latin typeface="+mj-lt"/>
              </a:rPr>
              <a:t>.</a:t>
            </a:r>
            <a:endParaRPr lang="en-US" sz="2000" dirty="0">
              <a:solidFill>
                <a:schemeClr val="bg1"/>
              </a:solidFill>
              <a:latin typeface="+mj-lt"/>
            </a:endParaRPr>
          </a:p>
          <a:p>
            <a:endParaRPr sz="1200" dirty="0">
              <a:latin typeface="+mj-lt"/>
              <a:cs typeface="Calibri Light"/>
            </a:endParaRPr>
          </a:p>
        </p:txBody>
      </p:sp>
      <p:sp>
        <p:nvSpPr>
          <p:cNvPr id="4" name="object 4">
            <a:extLst>
              <a:ext uri="{FF2B5EF4-FFF2-40B4-BE49-F238E27FC236}">
                <a16:creationId xmlns:a16="http://schemas.microsoft.com/office/drawing/2014/main" id="{0DAD712D-A36A-BE17-C83F-C5B9DCD36196}"/>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2FFF5A9-001A-2866-7F59-6CA6AC158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7052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4873-FDB1-41B1-AD8B-71126355FE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CF1585B-6167-F5E8-1FB3-6A9214A0F4FE}"/>
              </a:ext>
            </a:extLst>
          </p:cNvPr>
          <p:cNvSpPr txBox="1">
            <a:spLocks noGrp="1"/>
          </p:cNvSpPr>
          <p:nvPr>
            <p:ph type="title"/>
          </p:nvPr>
        </p:nvSpPr>
        <p:spPr>
          <a:xfrm>
            <a:off x="3345180" y="519429"/>
            <a:ext cx="5501639" cy="574040"/>
          </a:xfrm>
        </p:spPr>
        <p:txBody>
          <a:bodyPr vert="horz" wrap="square" lIns="0" tIns="13335" rIns="0" bIns="0" rtlCol="0">
            <a:normAutofit/>
          </a:bodyPr>
          <a:lstStyle/>
          <a:p>
            <a:pPr marL="12700">
              <a:spcBef>
                <a:spcPts val="105"/>
              </a:spcBef>
            </a:pPr>
            <a:r>
              <a:rPr lang="tr-TR" dirty="0"/>
              <a:t> </a:t>
            </a:r>
          </a:p>
        </p:txBody>
      </p:sp>
      <p:sp>
        <p:nvSpPr>
          <p:cNvPr id="10" name="Content Placeholder 3">
            <a:extLst>
              <a:ext uri="{FF2B5EF4-FFF2-40B4-BE49-F238E27FC236}">
                <a16:creationId xmlns:a16="http://schemas.microsoft.com/office/drawing/2014/main" id="{3F751587-B3F4-2E2B-32F8-56AC2C75EEC9}"/>
              </a:ext>
            </a:extLst>
          </p:cNvPr>
          <p:cNvSpPr>
            <a:spLocks noGrp="1"/>
          </p:cNvSpPr>
          <p:nvPr>
            <p:ph sz="half" idx="3"/>
          </p:nvPr>
        </p:nvSpPr>
        <p:spPr>
          <a:xfrm>
            <a:off x="6095999" y="1815526"/>
            <a:ext cx="3679190" cy="553998"/>
          </a:xfrm>
        </p:spPr>
        <p:txBody>
          <a:bodyPr/>
          <a:lstStyle/>
          <a:p>
            <a:r>
              <a:rPr lang="tr-TR" dirty="0"/>
              <a:t> </a:t>
            </a:r>
          </a:p>
          <a:p>
            <a:endParaRPr lang="en-US" dirty="0"/>
          </a:p>
        </p:txBody>
      </p:sp>
      <p:pic>
        <p:nvPicPr>
          <p:cNvPr id="3" name="Resim 2">
            <a:extLst>
              <a:ext uri="{FF2B5EF4-FFF2-40B4-BE49-F238E27FC236}">
                <a16:creationId xmlns:a16="http://schemas.microsoft.com/office/drawing/2014/main" id="{926A7B74-0102-EA6B-157E-27544AD1C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070E71D3-86E2-0DA1-965B-D482B78D2DA0}"/>
              </a:ext>
            </a:extLst>
          </p:cNvPr>
          <p:cNvSpPr txBox="1"/>
          <p:nvPr/>
        </p:nvSpPr>
        <p:spPr>
          <a:xfrm>
            <a:off x="381000" y="1600200"/>
            <a:ext cx="7086600" cy="4105739"/>
          </a:xfrm>
          <a:prstGeom prst="rect">
            <a:avLst/>
          </a:prstGeom>
          <a:noFill/>
        </p:spPr>
        <p:txBody>
          <a:bodyPr wrap="square" rtlCol="0">
            <a:spAutoFit/>
          </a:bodyPr>
          <a:lstStyle/>
          <a:p>
            <a:pPr>
              <a:lnSpc>
                <a:spcPct val="90000"/>
              </a:lnSpc>
              <a:spcBef>
                <a:spcPts val="100"/>
              </a:spcBef>
            </a:pPr>
            <a:r>
              <a:rPr lang="en-US" sz="1600" b="1" kern="1200" spc="-10" dirty="0" err="1">
                <a:solidFill>
                  <a:schemeClr val="bg1"/>
                </a:solidFill>
                <a:latin typeface="+mj-lt"/>
                <a:cs typeface="+mj-cs"/>
              </a:rPr>
              <a:t>Öğrenim</a:t>
            </a:r>
            <a:r>
              <a:rPr lang="en-US" sz="1600" b="1" kern="1200" spc="-20" dirty="0">
                <a:solidFill>
                  <a:schemeClr val="bg1"/>
                </a:solidFill>
                <a:latin typeface="+mj-lt"/>
                <a:cs typeface="+mj-cs"/>
              </a:rPr>
              <a:t> </a:t>
            </a:r>
            <a:r>
              <a:rPr lang="tr-TR" sz="1600" b="1" kern="1200" spc="-20" dirty="0">
                <a:solidFill>
                  <a:schemeClr val="bg1"/>
                </a:solidFill>
                <a:latin typeface="+mj-lt"/>
                <a:cs typeface="+mj-cs"/>
              </a:rPr>
              <a:t>Hareketliliği </a:t>
            </a:r>
            <a:r>
              <a:rPr lang="en-US" sz="1600" b="1" kern="1200" spc="-5" dirty="0">
                <a:solidFill>
                  <a:schemeClr val="bg1"/>
                </a:solidFill>
                <a:latin typeface="+mj-lt"/>
                <a:cs typeface="+mj-cs"/>
              </a:rPr>
              <a:t>(Learning</a:t>
            </a:r>
            <a:r>
              <a:rPr lang="en-US" sz="1600" b="1" kern="1200" spc="-10" dirty="0">
                <a:solidFill>
                  <a:schemeClr val="bg1"/>
                </a:solidFill>
                <a:latin typeface="+mj-lt"/>
                <a:cs typeface="+mj-cs"/>
              </a:rPr>
              <a:t> Agreement/LA)</a:t>
            </a:r>
            <a:endParaRPr lang="tr-TR" sz="1600" b="1" spc="-15" dirty="0">
              <a:solidFill>
                <a:schemeClr val="bg1"/>
              </a:solidFill>
              <a:latin typeface="+mj-lt"/>
            </a:endParaRPr>
          </a:p>
          <a:p>
            <a:pPr marR="638810">
              <a:lnSpc>
                <a:spcPct val="90000"/>
              </a:lnSpc>
              <a:spcBef>
                <a:spcPts val="5"/>
              </a:spcBef>
            </a:pPr>
            <a:endParaRPr lang="tr-TR" sz="1600" spc="-10" dirty="0">
              <a:solidFill>
                <a:schemeClr val="bg1"/>
              </a:solidFill>
              <a:latin typeface="+mj-lt"/>
            </a:endParaRPr>
          </a:p>
          <a:p>
            <a:pPr marR="638810">
              <a:lnSpc>
                <a:spcPct val="90000"/>
              </a:lnSpc>
              <a:spcBef>
                <a:spcPts val="5"/>
              </a:spcBef>
            </a:pPr>
            <a:r>
              <a:rPr lang="tr-TR" sz="1600" spc="-10" dirty="0">
                <a:solidFill>
                  <a:schemeClr val="bg1"/>
                </a:solidFill>
                <a:latin typeface="+mj-lt"/>
              </a:rPr>
              <a:t>-</a:t>
            </a:r>
            <a:r>
              <a:rPr lang="en-US" sz="1600" spc="-10" dirty="0" err="1">
                <a:solidFill>
                  <a:schemeClr val="bg1"/>
                </a:solidFill>
                <a:latin typeface="+mj-lt"/>
              </a:rPr>
              <a:t>Misafir</a:t>
            </a:r>
            <a:r>
              <a:rPr lang="en-US" sz="1600" spc="-5" dirty="0">
                <a:solidFill>
                  <a:schemeClr val="bg1"/>
                </a:solidFill>
                <a:latin typeface="+mj-lt"/>
              </a:rPr>
              <a:t> </a:t>
            </a:r>
            <a:r>
              <a:rPr lang="en-US" sz="1600" spc="-5" dirty="0" err="1">
                <a:solidFill>
                  <a:schemeClr val="bg1"/>
                </a:solidFill>
                <a:latin typeface="+mj-lt"/>
              </a:rPr>
              <a:t>olunan</a:t>
            </a:r>
            <a:r>
              <a:rPr lang="en-US" sz="1600" spc="30" dirty="0">
                <a:solidFill>
                  <a:schemeClr val="bg1"/>
                </a:solidFill>
                <a:latin typeface="+mj-lt"/>
              </a:rPr>
              <a:t> </a:t>
            </a:r>
            <a:r>
              <a:rPr lang="en-US" sz="1600" spc="-10" dirty="0" err="1">
                <a:solidFill>
                  <a:schemeClr val="bg1"/>
                </a:solidFill>
                <a:latin typeface="+mj-lt"/>
              </a:rPr>
              <a:t>kurumdan</a:t>
            </a:r>
            <a:r>
              <a:rPr lang="en-US" sz="1600" spc="10" dirty="0">
                <a:solidFill>
                  <a:schemeClr val="bg1"/>
                </a:solidFill>
                <a:latin typeface="+mj-lt"/>
              </a:rPr>
              <a:t> </a:t>
            </a:r>
            <a:r>
              <a:rPr lang="en-US" sz="1600" spc="-5" dirty="0" err="1">
                <a:solidFill>
                  <a:schemeClr val="bg1"/>
                </a:solidFill>
                <a:latin typeface="+mj-lt"/>
              </a:rPr>
              <a:t>alınacak</a:t>
            </a:r>
            <a:r>
              <a:rPr lang="en-US" sz="1600" spc="15" dirty="0">
                <a:solidFill>
                  <a:schemeClr val="bg1"/>
                </a:solidFill>
                <a:latin typeface="+mj-lt"/>
              </a:rPr>
              <a:t> </a:t>
            </a:r>
            <a:r>
              <a:rPr lang="en-US" sz="1600" spc="-30" dirty="0" err="1">
                <a:solidFill>
                  <a:schemeClr val="bg1"/>
                </a:solidFill>
                <a:latin typeface="+mj-lt"/>
              </a:rPr>
              <a:t>dersler</a:t>
            </a:r>
            <a:r>
              <a:rPr lang="en-US" sz="1600" spc="-30" dirty="0">
                <a:solidFill>
                  <a:schemeClr val="bg1"/>
                </a:solidFill>
                <a:latin typeface="+mj-lt"/>
              </a:rPr>
              <a:t>,</a:t>
            </a:r>
            <a:r>
              <a:rPr lang="en-US" sz="1600" spc="25" dirty="0">
                <a:solidFill>
                  <a:schemeClr val="bg1"/>
                </a:solidFill>
                <a:latin typeface="+mj-lt"/>
              </a:rPr>
              <a:t> </a:t>
            </a:r>
            <a:r>
              <a:rPr lang="en-US" sz="1600" spc="-15" dirty="0" err="1">
                <a:solidFill>
                  <a:schemeClr val="bg1"/>
                </a:solidFill>
                <a:latin typeface="+mj-lt"/>
              </a:rPr>
              <a:t>kodları</a:t>
            </a:r>
            <a:r>
              <a:rPr lang="en-US" sz="1600" spc="10" dirty="0">
                <a:solidFill>
                  <a:schemeClr val="bg1"/>
                </a:solidFill>
                <a:latin typeface="+mj-lt"/>
              </a:rPr>
              <a:t> </a:t>
            </a:r>
            <a:r>
              <a:rPr lang="en-US" sz="1600" spc="-5" dirty="0" err="1">
                <a:solidFill>
                  <a:schemeClr val="bg1"/>
                </a:solidFill>
                <a:latin typeface="+mj-lt"/>
              </a:rPr>
              <a:t>ve</a:t>
            </a:r>
            <a:r>
              <a:rPr lang="en-US" sz="1600" spc="-5" dirty="0">
                <a:solidFill>
                  <a:schemeClr val="bg1"/>
                </a:solidFill>
                <a:latin typeface="+mj-lt"/>
              </a:rPr>
              <a:t> </a:t>
            </a:r>
            <a:r>
              <a:rPr lang="en-US" sz="1600" spc="-10" dirty="0">
                <a:solidFill>
                  <a:schemeClr val="bg1"/>
                </a:solidFill>
                <a:latin typeface="+mj-lt"/>
              </a:rPr>
              <a:t>ECTS</a:t>
            </a:r>
            <a:r>
              <a:rPr lang="en-US" sz="1600" spc="20" dirty="0">
                <a:solidFill>
                  <a:schemeClr val="bg1"/>
                </a:solidFill>
                <a:latin typeface="+mj-lt"/>
              </a:rPr>
              <a:t> </a:t>
            </a:r>
            <a:r>
              <a:rPr lang="en-US" sz="1600" spc="-5" dirty="0" err="1">
                <a:solidFill>
                  <a:schemeClr val="bg1"/>
                </a:solidFill>
                <a:latin typeface="+mj-lt"/>
              </a:rPr>
              <a:t>değerleri</a:t>
            </a:r>
            <a:r>
              <a:rPr lang="en-US" sz="1600" spc="5" dirty="0">
                <a:solidFill>
                  <a:schemeClr val="bg1"/>
                </a:solidFill>
                <a:latin typeface="+mj-lt"/>
              </a:rPr>
              <a:t> </a:t>
            </a:r>
            <a:r>
              <a:rPr lang="en-US" sz="1600" spc="-5" dirty="0" err="1">
                <a:solidFill>
                  <a:schemeClr val="bg1"/>
                </a:solidFill>
                <a:latin typeface="+mj-lt"/>
              </a:rPr>
              <a:t>ile</a:t>
            </a:r>
            <a:r>
              <a:rPr lang="en-US" sz="1600" spc="25" dirty="0">
                <a:solidFill>
                  <a:schemeClr val="bg1"/>
                </a:solidFill>
                <a:latin typeface="+mj-lt"/>
              </a:rPr>
              <a:t> </a:t>
            </a:r>
            <a:r>
              <a:rPr lang="en-US" sz="1600" spc="-5" dirty="0" err="1">
                <a:solidFill>
                  <a:schemeClr val="bg1"/>
                </a:solidFill>
                <a:latin typeface="+mj-lt"/>
              </a:rPr>
              <a:t>bu</a:t>
            </a:r>
            <a:r>
              <a:rPr lang="en-US" sz="1600" spc="15" dirty="0">
                <a:solidFill>
                  <a:schemeClr val="bg1"/>
                </a:solidFill>
                <a:latin typeface="+mj-lt"/>
              </a:rPr>
              <a:t> </a:t>
            </a:r>
            <a:r>
              <a:rPr lang="en-US" sz="1600" spc="-10" dirty="0" err="1">
                <a:solidFill>
                  <a:schemeClr val="bg1"/>
                </a:solidFill>
                <a:latin typeface="+mj-lt"/>
              </a:rPr>
              <a:t>derslerin</a:t>
            </a:r>
            <a:r>
              <a:rPr lang="en-US" sz="1600" spc="85" dirty="0">
                <a:solidFill>
                  <a:schemeClr val="bg1"/>
                </a:solidFill>
                <a:latin typeface="+mj-lt"/>
              </a:rPr>
              <a:t> </a:t>
            </a:r>
            <a:r>
              <a:rPr lang="en-US" sz="1600" spc="-30" dirty="0">
                <a:solidFill>
                  <a:schemeClr val="bg1"/>
                </a:solidFill>
                <a:latin typeface="+mj-lt"/>
              </a:rPr>
              <a:t>K</a:t>
            </a:r>
            <a:r>
              <a:rPr lang="tr-TR" sz="1600" spc="-30" dirty="0" err="1">
                <a:solidFill>
                  <a:schemeClr val="bg1"/>
                </a:solidFill>
                <a:latin typeface="+mj-lt"/>
              </a:rPr>
              <a:t>apadokya</a:t>
            </a:r>
            <a:r>
              <a:rPr lang="tr-TR" sz="1600" spc="-30" dirty="0">
                <a:solidFill>
                  <a:schemeClr val="bg1"/>
                </a:solidFill>
                <a:latin typeface="+mj-lt"/>
              </a:rPr>
              <a:t> Üniversitesi’nde</a:t>
            </a:r>
            <a:r>
              <a:rPr lang="en-US" sz="1600" spc="25" dirty="0">
                <a:solidFill>
                  <a:schemeClr val="bg1"/>
                </a:solidFill>
                <a:latin typeface="+mj-lt"/>
              </a:rPr>
              <a:t> </a:t>
            </a:r>
            <a:r>
              <a:rPr lang="en-US" sz="1600" spc="-10" dirty="0" err="1">
                <a:solidFill>
                  <a:schemeClr val="bg1"/>
                </a:solidFill>
                <a:latin typeface="+mj-lt"/>
              </a:rPr>
              <a:t>yerine</a:t>
            </a:r>
            <a:r>
              <a:rPr lang="en-US" sz="1600" spc="25" dirty="0">
                <a:solidFill>
                  <a:schemeClr val="bg1"/>
                </a:solidFill>
                <a:latin typeface="+mj-lt"/>
              </a:rPr>
              <a:t> </a:t>
            </a:r>
            <a:r>
              <a:rPr lang="en-US" sz="1600" spc="-10" dirty="0" err="1">
                <a:solidFill>
                  <a:schemeClr val="bg1"/>
                </a:solidFill>
                <a:latin typeface="+mj-lt"/>
              </a:rPr>
              <a:t>sayılacak</a:t>
            </a:r>
            <a:r>
              <a:rPr lang="en-US" sz="1600" spc="-10" dirty="0">
                <a:solidFill>
                  <a:schemeClr val="bg1"/>
                </a:solidFill>
                <a:latin typeface="+mj-lt"/>
              </a:rPr>
              <a:t> </a:t>
            </a:r>
            <a:r>
              <a:rPr lang="en-US" sz="1600" spc="-395" dirty="0">
                <a:solidFill>
                  <a:schemeClr val="bg1"/>
                </a:solidFill>
                <a:latin typeface="+mj-lt"/>
              </a:rPr>
              <a:t> </a:t>
            </a:r>
            <a:r>
              <a:rPr lang="en-US" sz="1600" spc="-15" dirty="0" err="1">
                <a:solidFill>
                  <a:schemeClr val="bg1"/>
                </a:solidFill>
                <a:latin typeface="+mj-lt"/>
              </a:rPr>
              <a:t>derslere</a:t>
            </a:r>
            <a:r>
              <a:rPr lang="en-US" sz="1600" spc="15" dirty="0">
                <a:solidFill>
                  <a:schemeClr val="bg1"/>
                </a:solidFill>
                <a:latin typeface="+mj-lt"/>
              </a:rPr>
              <a:t> </a:t>
            </a:r>
            <a:r>
              <a:rPr lang="en-US" sz="1600" dirty="0" err="1">
                <a:solidFill>
                  <a:schemeClr val="bg1"/>
                </a:solidFill>
                <a:latin typeface="+mj-lt"/>
              </a:rPr>
              <a:t>ait</a:t>
            </a:r>
            <a:r>
              <a:rPr lang="en-US" sz="1600" spc="-10" dirty="0">
                <a:solidFill>
                  <a:schemeClr val="bg1"/>
                </a:solidFill>
                <a:latin typeface="+mj-lt"/>
              </a:rPr>
              <a:t> </a:t>
            </a:r>
            <a:r>
              <a:rPr lang="en-US" sz="1600" spc="-5" dirty="0" err="1">
                <a:solidFill>
                  <a:schemeClr val="bg1"/>
                </a:solidFill>
                <a:latin typeface="+mj-lt"/>
              </a:rPr>
              <a:t>isim</a:t>
            </a:r>
            <a:r>
              <a:rPr lang="en-US" sz="1600" spc="10" dirty="0">
                <a:solidFill>
                  <a:schemeClr val="bg1"/>
                </a:solidFill>
                <a:latin typeface="+mj-lt"/>
              </a:rPr>
              <a:t> </a:t>
            </a:r>
            <a:r>
              <a:rPr lang="en-US" sz="1600" spc="-25" dirty="0" err="1">
                <a:solidFill>
                  <a:schemeClr val="bg1"/>
                </a:solidFill>
                <a:latin typeface="+mj-lt"/>
              </a:rPr>
              <a:t>kod</a:t>
            </a:r>
            <a:r>
              <a:rPr lang="en-US" sz="1600" spc="-5" dirty="0">
                <a:solidFill>
                  <a:schemeClr val="bg1"/>
                </a:solidFill>
                <a:latin typeface="+mj-lt"/>
              </a:rPr>
              <a:t> </a:t>
            </a:r>
            <a:r>
              <a:rPr lang="en-US" sz="1600" spc="-5" dirty="0" err="1">
                <a:solidFill>
                  <a:schemeClr val="bg1"/>
                </a:solidFill>
                <a:latin typeface="+mj-lt"/>
              </a:rPr>
              <a:t>ve</a:t>
            </a:r>
            <a:r>
              <a:rPr lang="en-US" sz="1600" dirty="0">
                <a:solidFill>
                  <a:schemeClr val="bg1"/>
                </a:solidFill>
                <a:latin typeface="+mj-lt"/>
              </a:rPr>
              <a:t> </a:t>
            </a:r>
            <a:r>
              <a:rPr lang="en-US" sz="1600" spc="-10" dirty="0">
                <a:solidFill>
                  <a:schemeClr val="bg1"/>
                </a:solidFill>
                <a:latin typeface="+mj-lt"/>
              </a:rPr>
              <a:t>ECTS</a:t>
            </a:r>
            <a:r>
              <a:rPr lang="en-US" sz="1600" spc="-5" dirty="0">
                <a:solidFill>
                  <a:schemeClr val="bg1"/>
                </a:solidFill>
                <a:latin typeface="+mj-lt"/>
              </a:rPr>
              <a:t> </a:t>
            </a:r>
            <a:r>
              <a:rPr lang="en-US" sz="1600" spc="-5" dirty="0" err="1">
                <a:solidFill>
                  <a:schemeClr val="bg1"/>
                </a:solidFill>
                <a:latin typeface="+mj-lt"/>
              </a:rPr>
              <a:t>değerleri</a:t>
            </a:r>
            <a:r>
              <a:rPr lang="en-US" sz="1600" dirty="0">
                <a:solidFill>
                  <a:schemeClr val="bg1"/>
                </a:solidFill>
                <a:latin typeface="+mj-lt"/>
              </a:rPr>
              <a:t> </a:t>
            </a:r>
            <a:r>
              <a:rPr lang="en-US" sz="1600" spc="-10" dirty="0" err="1">
                <a:solidFill>
                  <a:schemeClr val="bg1"/>
                </a:solidFill>
                <a:latin typeface="+mj-lt"/>
              </a:rPr>
              <a:t>dikkatlice</a:t>
            </a:r>
            <a:r>
              <a:rPr lang="en-US" sz="1600" spc="25" dirty="0">
                <a:solidFill>
                  <a:schemeClr val="bg1"/>
                </a:solidFill>
                <a:latin typeface="+mj-lt"/>
              </a:rPr>
              <a:t> </a:t>
            </a:r>
            <a:r>
              <a:rPr lang="en-US" sz="1600" spc="-20" dirty="0" err="1">
                <a:solidFill>
                  <a:schemeClr val="bg1"/>
                </a:solidFill>
                <a:latin typeface="+mj-lt"/>
              </a:rPr>
              <a:t>doldurulmalıdır</a:t>
            </a:r>
            <a:r>
              <a:rPr lang="en-US" sz="1600" spc="-20" dirty="0">
                <a:solidFill>
                  <a:schemeClr val="bg1"/>
                </a:solidFill>
                <a:latin typeface="+mj-lt"/>
              </a:rPr>
              <a:t>.</a:t>
            </a:r>
            <a:endParaRPr lang="en-US" sz="1600" dirty="0">
              <a:solidFill>
                <a:schemeClr val="bg1"/>
              </a:solidFill>
              <a:latin typeface="+mj-lt"/>
            </a:endParaRPr>
          </a:p>
          <a:p>
            <a:pPr marR="204470">
              <a:lnSpc>
                <a:spcPct val="90000"/>
              </a:lnSpc>
            </a:pPr>
            <a:endParaRPr lang="tr-TR" sz="1600" spc="-5" dirty="0">
              <a:solidFill>
                <a:schemeClr val="bg1"/>
              </a:solidFill>
              <a:latin typeface="+mj-lt"/>
            </a:endParaRPr>
          </a:p>
          <a:p>
            <a:pPr marR="204470">
              <a:lnSpc>
                <a:spcPct val="90000"/>
              </a:lnSpc>
            </a:pPr>
            <a:r>
              <a:rPr lang="tr-TR" sz="1600" spc="-5" dirty="0">
                <a:solidFill>
                  <a:schemeClr val="bg1"/>
                </a:solidFill>
                <a:latin typeface="+mj-lt"/>
              </a:rPr>
              <a:t>-</a:t>
            </a:r>
            <a:r>
              <a:rPr lang="en-US" sz="1600" spc="-5" dirty="0">
                <a:solidFill>
                  <a:schemeClr val="bg1"/>
                </a:solidFill>
                <a:latin typeface="+mj-lt"/>
              </a:rPr>
              <a:t>Her</a:t>
            </a:r>
            <a:r>
              <a:rPr lang="en-US" sz="1600" spc="10" dirty="0">
                <a:solidFill>
                  <a:schemeClr val="bg1"/>
                </a:solidFill>
                <a:latin typeface="+mj-lt"/>
              </a:rPr>
              <a:t> </a:t>
            </a:r>
            <a:r>
              <a:rPr lang="en-US" sz="1600" spc="-5" dirty="0" err="1">
                <a:solidFill>
                  <a:schemeClr val="bg1"/>
                </a:solidFill>
                <a:latin typeface="+mj-lt"/>
              </a:rPr>
              <a:t>dönem</a:t>
            </a:r>
            <a:r>
              <a:rPr lang="en-US" sz="1600" spc="15" dirty="0">
                <a:solidFill>
                  <a:schemeClr val="bg1"/>
                </a:solidFill>
                <a:latin typeface="+mj-lt"/>
              </a:rPr>
              <a:t> </a:t>
            </a:r>
            <a:r>
              <a:rPr lang="en-US" sz="1600" spc="-5" dirty="0" err="1">
                <a:solidFill>
                  <a:schemeClr val="bg1"/>
                </a:solidFill>
                <a:latin typeface="+mj-lt"/>
              </a:rPr>
              <a:t>için</a:t>
            </a:r>
            <a:r>
              <a:rPr lang="en-US" sz="1600" spc="30" dirty="0">
                <a:solidFill>
                  <a:schemeClr val="bg1"/>
                </a:solidFill>
                <a:latin typeface="+mj-lt"/>
              </a:rPr>
              <a:t> </a:t>
            </a:r>
            <a:r>
              <a:rPr lang="en-US" sz="1600" spc="-20" dirty="0" err="1">
                <a:solidFill>
                  <a:schemeClr val="bg1"/>
                </a:solidFill>
                <a:latin typeface="+mj-lt"/>
              </a:rPr>
              <a:t>karşı</a:t>
            </a:r>
            <a:r>
              <a:rPr lang="en-US" sz="1600" dirty="0">
                <a:solidFill>
                  <a:schemeClr val="bg1"/>
                </a:solidFill>
                <a:latin typeface="+mj-lt"/>
              </a:rPr>
              <a:t> </a:t>
            </a:r>
            <a:r>
              <a:rPr lang="en-US" sz="1600" spc="-10" dirty="0" err="1">
                <a:solidFill>
                  <a:schemeClr val="bg1"/>
                </a:solidFill>
                <a:latin typeface="+mj-lt"/>
              </a:rPr>
              <a:t>kurumdan</a:t>
            </a:r>
            <a:r>
              <a:rPr lang="en-US" sz="1600" spc="35" dirty="0">
                <a:solidFill>
                  <a:schemeClr val="bg1"/>
                </a:solidFill>
                <a:latin typeface="+mj-lt"/>
              </a:rPr>
              <a:t> </a:t>
            </a:r>
            <a:r>
              <a:rPr lang="tr-TR" sz="1600" spc="35" dirty="0">
                <a:solidFill>
                  <a:schemeClr val="bg1"/>
                </a:solidFill>
                <a:latin typeface="+mj-lt"/>
              </a:rPr>
              <a:t>en az </a:t>
            </a:r>
            <a:r>
              <a:rPr lang="en-US" sz="1600" b="1" dirty="0">
                <a:solidFill>
                  <a:schemeClr val="bg1"/>
                </a:solidFill>
                <a:latin typeface="+mj-lt"/>
              </a:rPr>
              <a:t>30</a:t>
            </a:r>
            <a:r>
              <a:rPr lang="en-US" sz="1600" b="1" spc="5" dirty="0">
                <a:solidFill>
                  <a:schemeClr val="bg1"/>
                </a:solidFill>
                <a:latin typeface="+mj-lt"/>
              </a:rPr>
              <a:t> </a:t>
            </a:r>
            <a:r>
              <a:rPr lang="en-US" sz="1600" b="1" spc="-15" dirty="0">
                <a:solidFill>
                  <a:schemeClr val="bg1"/>
                </a:solidFill>
                <a:latin typeface="+mj-lt"/>
              </a:rPr>
              <a:t>ECTS</a:t>
            </a:r>
            <a:r>
              <a:rPr lang="en-US" sz="1600" b="1" spc="10" dirty="0">
                <a:solidFill>
                  <a:schemeClr val="bg1"/>
                </a:solidFill>
                <a:latin typeface="+mj-lt"/>
              </a:rPr>
              <a:t> </a:t>
            </a:r>
            <a:r>
              <a:rPr lang="en-US" sz="1600" spc="-5" dirty="0" err="1">
                <a:solidFill>
                  <a:schemeClr val="bg1"/>
                </a:solidFill>
                <a:latin typeface="+mj-lt"/>
              </a:rPr>
              <a:t>değerinde</a:t>
            </a:r>
            <a:r>
              <a:rPr lang="en-US" sz="1600" spc="20" dirty="0">
                <a:solidFill>
                  <a:schemeClr val="bg1"/>
                </a:solidFill>
                <a:latin typeface="+mj-lt"/>
              </a:rPr>
              <a:t> </a:t>
            </a:r>
            <a:r>
              <a:rPr lang="en-US" sz="1600" spc="-15" dirty="0" err="1">
                <a:solidFill>
                  <a:schemeClr val="bg1"/>
                </a:solidFill>
                <a:latin typeface="+mj-lt"/>
              </a:rPr>
              <a:t>ders</a:t>
            </a:r>
            <a:r>
              <a:rPr lang="en-US" sz="1600" spc="20" dirty="0">
                <a:solidFill>
                  <a:schemeClr val="bg1"/>
                </a:solidFill>
                <a:latin typeface="+mj-lt"/>
              </a:rPr>
              <a:t> </a:t>
            </a:r>
            <a:r>
              <a:rPr lang="en-US" sz="1600" spc="-5" dirty="0" err="1">
                <a:solidFill>
                  <a:schemeClr val="bg1"/>
                </a:solidFill>
                <a:latin typeface="+mj-lt"/>
              </a:rPr>
              <a:t>seçilmeli</a:t>
            </a:r>
            <a:r>
              <a:rPr lang="tr-TR" sz="1600" spc="-5" dirty="0" err="1">
                <a:solidFill>
                  <a:schemeClr val="bg1"/>
                </a:solidFill>
                <a:latin typeface="+mj-lt"/>
              </a:rPr>
              <a:t>dir</a:t>
            </a:r>
            <a:r>
              <a:rPr lang="tr-TR" sz="1600" spc="-5" dirty="0">
                <a:solidFill>
                  <a:schemeClr val="bg1"/>
                </a:solidFill>
                <a:latin typeface="+mj-lt"/>
              </a:rPr>
              <a:t>,</a:t>
            </a:r>
          </a:p>
          <a:p>
            <a:pPr marR="204470">
              <a:lnSpc>
                <a:spcPct val="90000"/>
              </a:lnSpc>
            </a:pPr>
            <a:endParaRPr lang="tr-TR" sz="1600" spc="-10" dirty="0">
              <a:solidFill>
                <a:schemeClr val="bg1"/>
              </a:solidFill>
              <a:latin typeface="+mj-lt"/>
            </a:endParaRPr>
          </a:p>
          <a:p>
            <a:pPr marR="204470">
              <a:lnSpc>
                <a:spcPct val="90000"/>
              </a:lnSpc>
            </a:pPr>
            <a:r>
              <a:rPr lang="tr-TR" sz="1600" spc="-10" dirty="0">
                <a:solidFill>
                  <a:schemeClr val="bg1"/>
                </a:solidFill>
                <a:latin typeface="+mj-lt"/>
              </a:rPr>
              <a:t>-</a:t>
            </a:r>
            <a:r>
              <a:rPr lang="en-US" sz="1600" spc="-10" dirty="0" err="1">
                <a:solidFill>
                  <a:schemeClr val="bg1"/>
                </a:solidFill>
                <a:latin typeface="+mj-lt"/>
              </a:rPr>
              <a:t>Dersleriniz</a:t>
            </a:r>
            <a:r>
              <a:rPr lang="en-US" sz="1600" spc="35" dirty="0">
                <a:solidFill>
                  <a:schemeClr val="bg1"/>
                </a:solidFill>
                <a:latin typeface="+mj-lt"/>
              </a:rPr>
              <a:t> </a:t>
            </a:r>
            <a:r>
              <a:rPr lang="en-US" sz="1600" spc="-5" dirty="0" err="1">
                <a:solidFill>
                  <a:schemeClr val="bg1"/>
                </a:solidFill>
                <a:latin typeface="+mj-lt"/>
              </a:rPr>
              <a:t>öncelikle</a:t>
            </a:r>
            <a:r>
              <a:rPr lang="en-US" sz="1600" spc="35" dirty="0">
                <a:solidFill>
                  <a:schemeClr val="bg1"/>
                </a:solidFill>
                <a:latin typeface="+mj-lt"/>
              </a:rPr>
              <a:t> </a:t>
            </a:r>
            <a:r>
              <a:rPr lang="en-US" sz="1600" spc="-10" dirty="0">
                <a:solidFill>
                  <a:schemeClr val="bg1"/>
                </a:solidFill>
                <a:latin typeface="+mj-lt"/>
              </a:rPr>
              <a:t>Erasmus</a:t>
            </a:r>
            <a:r>
              <a:rPr lang="tr-TR" sz="1600" spc="-10" dirty="0">
                <a:solidFill>
                  <a:schemeClr val="bg1"/>
                </a:solidFill>
                <a:latin typeface="+mj-lt"/>
              </a:rPr>
              <a:t>+</a:t>
            </a:r>
            <a:r>
              <a:rPr lang="en-US" sz="1600" dirty="0">
                <a:solidFill>
                  <a:schemeClr val="bg1"/>
                </a:solidFill>
                <a:latin typeface="+mj-lt"/>
              </a:rPr>
              <a:t> </a:t>
            </a:r>
            <a:r>
              <a:rPr lang="en-US" sz="1600" spc="-10" dirty="0" err="1">
                <a:solidFill>
                  <a:schemeClr val="bg1"/>
                </a:solidFill>
                <a:latin typeface="+mj-lt"/>
              </a:rPr>
              <a:t>kapsamında</a:t>
            </a:r>
            <a:r>
              <a:rPr lang="en-US" sz="1600" spc="5" dirty="0">
                <a:solidFill>
                  <a:schemeClr val="bg1"/>
                </a:solidFill>
                <a:latin typeface="+mj-lt"/>
              </a:rPr>
              <a:t> </a:t>
            </a:r>
            <a:r>
              <a:rPr lang="en-US" sz="1600" dirty="0">
                <a:solidFill>
                  <a:schemeClr val="bg1"/>
                </a:solidFill>
                <a:latin typeface="+mj-lt"/>
              </a:rPr>
              <a:t>yurt</a:t>
            </a:r>
            <a:r>
              <a:rPr lang="en-US" sz="1600" spc="10" dirty="0">
                <a:solidFill>
                  <a:schemeClr val="bg1"/>
                </a:solidFill>
                <a:latin typeface="+mj-lt"/>
              </a:rPr>
              <a:t> </a:t>
            </a:r>
            <a:r>
              <a:rPr lang="en-US" sz="1600" spc="-5" dirty="0" err="1">
                <a:solidFill>
                  <a:schemeClr val="bg1"/>
                </a:solidFill>
                <a:latin typeface="+mj-lt"/>
              </a:rPr>
              <a:t>dışında</a:t>
            </a:r>
            <a:r>
              <a:rPr lang="en-US" sz="1600" dirty="0">
                <a:solidFill>
                  <a:schemeClr val="bg1"/>
                </a:solidFill>
                <a:latin typeface="+mj-lt"/>
              </a:rPr>
              <a:t> </a:t>
            </a:r>
            <a:r>
              <a:rPr lang="en-US" sz="1600" spc="-5" dirty="0" err="1">
                <a:solidFill>
                  <a:schemeClr val="bg1"/>
                </a:solidFill>
                <a:latin typeface="+mj-lt"/>
              </a:rPr>
              <a:t>olacağınız</a:t>
            </a:r>
            <a:r>
              <a:rPr lang="en-US" sz="1600" spc="35" dirty="0">
                <a:solidFill>
                  <a:schemeClr val="bg1"/>
                </a:solidFill>
                <a:latin typeface="+mj-lt"/>
              </a:rPr>
              <a:t> </a:t>
            </a:r>
            <a:r>
              <a:rPr lang="en-US" sz="1600" spc="-5" dirty="0" err="1">
                <a:solidFill>
                  <a:schemeClr val="bg1"/>
                </a:solidFill>
                <a:latin typeface="+mj-lt"/>
              </a:rPr>
              <a:t>dönemdeki</a:t>
            </a:r>
            <a:r>
              <a:rPr lang="en-US" sz="1600" spc="-5" dirty="0">
                <a:solidFill>
                  <a:schemeClr val="bg1"/>
                </a:solidFill>
                <a:latin typeface="+mj-lt"/>
              </a:rPr>
              <a:t> </a:t>
            </a:r>
            <a:r>
              <a:rPr lang="tr-TR" sz="1600" spc="-10" dirty="0">
                <a:solidFill>
                  <a:schemeClr val="bg1"/>
                </a:solidFill>
                <a:latin typeface="+mj-lt"/>
              </a:rPr>
              <a:t>derslerinizi kapsamalıdır, daha sonra alttan/üstten ders seçimleri yapılabilir</a:t>
            </a:r>
            <a:r>
              <a:rPr lang="en-US" sz="1600" spc="-20" dirty="0">
                <a:solidFill>
                  <a:schemeClr val="bg1"/>
                </a:solidFill>
                <a:latin typeface="+mj-lt"/>
              </a:rPr>
              <a:t>.</a:t>
            </a:r>
            <a:endParaRPr lang="en-US" sz="1600" dirty="0">
              <a:solidFill>
                <a:schemeClr val="bg1"/>
              </a:solidFill>
              <a:latin typeface="+mj-lt"/>
            </a:endParaRPr>
          </a:p>
          <a:p>
            <a:pPr>
              <a:lnSpc>
                <a:spcPct val="90000"/>
              </a:lnSpc>
              <a:buSzPct val="94444"/>
              <a:tabLst>
                <a:tab pos="127635" algn="l"/>
              </a:tabLst>
            </a:pPr>
            <a:endParaRPr lang="tr-TR" sz="1600" spc="-25" dirty="0">
              <a:solidFill>
                <a:schemeClr val="bg1"/>
              </a:solidFill>
              <a:latin typeface="+mj-lt"/>
            </a:endParaRPr>
          </a:p>
          <a:p>
            <a:pPr>
              <a:lnSpc>
                <a:spcPct val="90000"/>
              </a:lnSpc>
              <a:buSzPct val="94444"/>
              <a:tabLst>
                <a:tab pos="127635" algn="l"/>
              </a:tabLst>
            </a:pPr>
            <a:r>
              <a:rPr lang="tr-TR" sz="1600" spc="-25" dirty="0">
                <a:solidFill>
                  <a:schemeClr val="bg1"/>
                </a:solidFill>
                <a:latin typeface="+mj-lt"/>
              </a:rPr>
              <a:t>-</a:t>
            </a:r>
            <a:r>
              <a:rPr lang="en-US" sz="1600" spc="-25" dirty="0">
                <a:solidFill>
                  <a:schemeClr val="bg1"/>
                </a:solidFill>
                <a:latin typeface="+mj-lt"/>
              </a:rPr>
              <a:t>K</a:t>
            </a:r>
            <a:r>
              <a:rPr lang="tr-TR" sz="1600" spc="-30" dirty="0" err="1">
                <a:solidFill>
                  <a:schemeClr val="bg1"/>
                </a:solidFill>
                <a:latin typeface="+mj-lt"/>
              </a:rPr>
              <a:t>apadokya</a:t>
            </a:r>
            <a:r>
              <a:rPr lang="tr-TR" sz="1600" spc="-30" dirty="0">
                <a:solidFill>
                  <a:schemeClr val="bg1"/>
                </a:solidFill>
                <a:latin typeface="+mj-lt"/>
              </a:rPr>
              <a:t> Üniversitesi’nde</a:t>
            </a:r>
            <a:r>
              <a:rPr lang="tr-TR" sz="1600" spc="25" dirty="0">
                <a:solidFill>
                  <a:schemeClr val="bg1"/>
                </a:solidFill>
                <a:latin typeface="+mj-lt"/>
              </a:rPr>
              <a:t>ki </a:t>
            </a:r>
            <a:r>
              <a:rPr lang="en-US" sz="1600" spc="-10" dirty="0" err="1">
                <a:solidFill>
                  <a:schemeClr val="bg1"/>
                </a:solidFill>
                <a:latin typeface="+mj-lt"/>
              </a:rPr>
              <a:t>derslerin</a:t>
            </a:r>
            <a:r>
              <a:rPr lang="en-US" sz="1600" spc="35" dirty="0">
                <a:solidFill>
                  <a:schemeClr val="bg1"/>
                </a:solidFill>
                <a:latin typeface="+mj-lt"/>
              </a:rPr>
              <a:t> </a:t>
            </a:r>
            <a:r>
              <a:rPr lang="en-US" sz="1600" spc="-10" dirty="0">
                <a:solidFill>
                  <a:schemeClr val="bg1"/>
                </a:solidFill>
                <a:latin typeface="+mj-lt"/>
              </a:rPr>
              <a:t>ECTS</a:t>
            </a:r>
            <a:r>
              <a:rPr lang="en-US" sz="1600" spc="10" dirty="0">
                <a:solidFill>
                  <a:schemeClr val="bg1"/>
                </a:solidFill>
                <a:latin typeface="+mj-lt"/>
              </a:rPr>
              <a:t> </a:t>
            </a:r>
            <a:r>
              <a:rPr lang="en-US" sz="1600" spc="-5" dirty="0" err="1">
                <a:solidFill>
                  <a:schemeClr val="bg1"/>
                </a:solidFill>
                <a:latin typeface="+mj-lt"/>
              </a:rPr>
              <a:t>değerleri</a:t>
            </a:r>
            <a:r>
              <a:rPr lang="en-US" sz="1600" spc="10" dirty="0">
                <a:solidFill>
                  <a:schemeClr val="bg1"/>
                </a:solidFill>
                <a:latin typeface="+mj-lt"/>
              </a:rPr>
              <a:t> </a:t>
            </a:r>
            <a:r>
              <a:rPr lang="en-US" sz="1600" spc="-5" dirty="0" err="1">
                <a:solidFill>
                  <a:schemeClr val="bg1"/>
                </a:solidFill>
                <a:latin typeface="+mj-lt"/>
              </a:rPr>
              <a:t>için</a:t>
            </a:r>
            <a:r>
              <a:rPr lang="tr-TR" sz="1600" spc="5" dirty="0">
                <a:solidFill>
                  <a:schemeClr val="bg1"/>
                </a:solidFill>
                <a:latin typeface="+mj-lt"/>
              </a:rPr>
              <a:t> </a:t>
            </a:r>
            <a:r>
              <a:rPr lang="en-US" sz="1600" u="heavy" spc="-10" dirty="0">
                <a:solidFill>
                  <a:schemeClr val="bg1"/>
                </a:solidFill>
                <a:uFill>
                  <a:solidFill>
                    <a:srgbClr val="0462C1"/>
                  </a:solidFill>
                </a:uFill>
                <a:latin typeface="+mj-lt"/>
                <a:hlinkClick r:id="rId3"/>
              </a:rPr>
              <a:t>https://bilgipaketi.kapadokya.edu.tr</a:t>
            </a:r>
            <a:r>
              <a:rPr lang="en-US" sz="1600" spc="25" dirty="0">
                <a:solidFill>
                  <a:schemeClr val="bg1"/>
                </a:solidFill>
                <a:latin typeface="+mj-lt"/>
                <a:hlinkClick r:id="rId3"/>
              </a:rPr>
              <a:t> </a:t>
            </a:r>
            <a:r>
              <a:rPr lang="en-US" sz="1600" spc="-5" dirty="0" err="1">
                <a:solidFill>
                  <a:schemeClr val="bg1"/>
                </a:solidFill>
                <a:latin typeface="+mj-lt"/>
              </a:rPr>
              <a:t>ve</a:t>
            </a:r>
            <a:r>
              <a:rPr lang="en-US" sz="1600" dirty="0">
                <a:solidFill>
                  <a:schemeClr val="bg1"/>
                </a:solidFill>
                <a:latin typeface="+mj-lt"/>
              </a:rPr>
              <a:t> </a:t>
            </a:r>
            <a:r>
              <a:rPr lang="en-US" sz="1600" spc="-5" dirty="0" err="1">
                <a:solidFill>
                  <a:schemeClr val="bg1"/>
                </a:solidFill>
                <a:latin typeface="+mj-lt"/>
              </a:rPr>
              <a:t>bölümünüzün</a:t>
            </a:r>
            <a:r>
              <a:rPr lang="en-US" sz="1600" spc="50" dirty="0">
                <a:solidFill>
                  <a:schemeClr val="bg1"/>
                </a:solidFill>
                <a:latin typeface="+mj-lt"/>
              </a:rPr>
              <a:t> </a:t>
            </a:r>
            <a:r>
              <a:rPr lang="en-US" sz="1600" spc="-5" dirty="0">
                <a:solidFill>
                  <a:schemeClr val="bg1"/>
                </a:solidFill>
                <a:latin typeface="+mj-lt"/>
              </a:rPr>
              <a:t>web</a:t>
            </a:r>
            <a:r>
              <a:rPr lang="en-US" sz="1600" spc="15" dirty="0">
                <a:solidFill>
                  <a:schemeClr val="bg1"/>
                </a:solidFill>
                <a:latin typeface="+mj-lt"/>
              </a:rPr>
              <a:t> </a:t>
            </a:r>
            <a:r>
              <a:rPr lang="en-US" sz="1600" spc="-10" dirty="0" err="1">
                <a:solidFill>
                  <a:schemeClr val="bg1"/>
                </a:solidFill>
                <a:latin typeface="+mj-lt"/>
              </a:rPr>
              <a:t>sayfasını</a:t>
            </a:r>
            <a:r>
              <a:rPr lang="tr-TR" sz="1600" dirty="0">
                <a:solidFill>
                  <a:schemeClr val="bg1"/>
                </a:solidFill>
                <a:latin typeface="+mj-lt"/>
              </a:rPr>
              <a:t> </a:t>
            </a:r>
            <a:r>
              <a:rPr lang="en-US" sz="1600" spc="-15" dirty="0" err="1">
                <a:solidFill>
                  <a:schemeClr val="bg1"/>
                </a:solidFill>
                <a:latin typeface="+mj-lt"/>
              </a:rPr>
              <a:t>ziyaret</a:t>
            </a:r>
            <a:r>
              <a:rPr lang="en-US" sz="1600" dirty="0">
                <a:solidFill>
                  <a:schemeClr val="bg1"/>
                </a:solidFill>
                <a:latin typeface="+mj-lt"/>
              </a:rPr>
              <a:t> </a:t>
            </a:r>
            <a:r>
              <a:rPr lang="en-US" sz="1600" spc="-10" dirty="0" err="1">
                <a:solidFill>
                  <a:schemeClr val="bg1"/>
                </a:solidFill>
                <a:latin typeface="+mj-lt"/>
              </a:rPr>
              <a:t>edebilirsiniz</a:t>
            </a:r>
            <a:r>
              <a:rPr lang="en-US" sz="1600" spc="-10" dirty="0">
                <a:solidFill>
                  <a:schemeClr val="bg1"/>
                </a:solidFill>
                <a:latin typeface="+mj-lt"/>
              </a:rPr>
              <a:t>.</a:t>
            </a:r>
            <a:endParaRPr lang="en-US" sz="1600" dirty="0">
              <a:solidFill>
                <a:schemeClr val="bg1"/>
              </a:solidFill>
              <a:latin typeface="+mj-lt"/>
            </a:endParaRPr>
          </a:p>
          <a:p>
            <a:pPr>
              <a:lnSpc>
                <a:spcPct val="90000"/>
              </a:lnSpc>
            </a:pPr>
            <a:endParaRPr lang="tr-TR" sz="1600" spc="-5" dirty="0">
              <a:solidFill>
                <a:schemeClr val="bg1"/>
              </a:solidFill>
              <a:latin typeface="+mj-lt"/>
            </a:endParaRPr>
          </a:p>
          <a:p>
            <a:pPr>
              <a:lnSpc>
                <a:spcPct val="90000"/>
              </a:lnSpc>
            </a:pPr>
            <a:r>
              <a:rPr lang="tr-TR" sz="1600" spc="-5" dirty="0">
                <a:solidFill>
                  <a:schemeClr val="bg1"/>
                </a:solidFill>
                <a:latin typeface="+mj-lt"/>
              </a:rPr>
              <a:t>-</a:t>
            </a:r>
            <a:r>
              <a:rPr lang="en-US" sz="1600" spc="-5" dirty="0" err="1">
                <a:solidFill>
                  <a:schemeClr val="bg1"/>
                </a:solidFill>
                <a:latin typeface="+mj-lt"/>
              </a:rPr>
              <a:t>Bölüm</a:t>
            </a:r>
            <a:r>
              <a:rPr lang="en-US" sz="1600" dirty="0">
                <a:solidFill>
                  <a:schemeClr val="bg1"/>
                </a:solidFill>
                <a:latin typeface="+mj-lt"/>
              </a:rPr>
              <a:t> </a:t>
            </a:r>
            <a:r>
              <a:rPr lang="en-US" sz="1600" spc="-10" dirty="0">
                <a:solidFill>
                  <a:schemeClr val="bg1"/>
                </a:solidFill>
                <a:latin typeface="+mj-lt"/>
              </a:rPr>
              <a:t>Erasmus+</a:t>
            </a:r>
            <a:r>
              <a:rPr lang="en-US" sz="1600" spc="-5" dirty="0">
                <a:solidFill>
                  <a:schemeClr val="bg1"/>
                </a:solidFill>
                <a:latin typeface="+mj-lt"/>
              </a:rPr>
              <a:t> </a:t>
            </a:r>
            <a:r>
              <a:rPr lang="en-US" sz="1600" spc="-10" dirty="0" err="1">
                <a:solidFill>
                  <a:schemeClr val="bg1"/>
                </a:solidFill>
                <a:latin typeface="+mj-lt"/>
              </a:rPr>
              <a:t>Koordinatörleriniz</a:t>
            </a:r>
            <a:r>
              <a:rPr lang="en-US" sz="1600" spc="25" dirty="0">
                <a:solidFill>
                  <a:schemeClr val="bg1"/>
                </a:solidFill>
                <a:latin typeface="+mj-lt"/>
              </a:rPr>
              <a:t> </a:t>
            </a:r>
            <a:r>
              <a:rPr lang="en-US" sz="1600" spc="-5" dirty="0" err="1">
                <a:solidFill>
                  <a:schemeClr val="bg1"/>
                </a:solidFill>
                <a:latin typeface="+mj-lt"/>
              </a:rPr>
              <a:t>akademik</a:t>
            </a:r>
            <a:r>
              <a:rPr lang="en-US" sz="1600" dirty="0">
                <a:solidFill>
                  <a:schemeClr val="bg1"/>
                </a:solidFill>
                <a:latin typeface="+mj-lt"/>
              </a:rPr>
              <a:t> </a:t>
            </a:r>
            <a:r>
              <a:rPr lang="en-US" sz="1600" spc="-5" dirty="0" err="1">
                <a:solidFill>
                  <a:schemeClr val="bg1"/>
                </a:solidFill>
                <a:latin typeface="+mj-lt"/>
              </a:rPr>
              <a:t>içerik</a:t>
            </a:r>
            <a:r>
              <a:rPr lang="en-US" sz="1600" spc="20" dirty="0">
                <a:solidFill>
                  <a:schemeClr val="bg1"/>
                </a:solidFill>
                <a:latin typeface="+mj-lt"/>
              </a:rPr>
              <a:t> </a:t>
            </a:r>
            <a:r>
              <a:rPr lang="en-US" sz="1600" spc="-5" dirty="0" err="1">
                <a:solidFill>
                  <a:schemeClr val="bg1"/>
                </a:solidFill>
                <a:latin typeface="+mj-lt"/>
              </a:rPr>
              <a:t>bakımından</a:t>
            </a:r>
            <a:r>
              <a:rPr lang="en-US" sz="1600" spc="15" dirty="0">
                <a:solidFill>
                  <a:schemeClr val="bg1"/>
                </a:solidFill>
                <a:latin typeface="+mj-lt"/>
              </a:rPr>
              <a:t> </a:t>
            </a:r>
            <a:r>
              <a:rPr lang="en-US" sz="1600" spc="-10" dirty="0" err="1">
                <a:solidFill>
                  <a:schemeClr val="bg1"/>
                </a:solidFill>
                <a:latin typeface="+mj-lt"/>
              </a:rPr>
              <a:t>sizlere</a:t>
            </a:r>
            <a:r>
              <a:rPr lang="en-US" sz="1600" spc="15" dirty="0">
                <a:solidFill>
                  <a:schemeClr val="bg1"/>
                </a:solidFill>
                <a:latin typeface="+mj-lt"/>
              </a:rPr>
              <a:t> </a:t>
            </a:r>
            <a:r>
              <a:rPr lang="en-US" sz="1600" spc="-10" dirty="0" err="1">
                <a:solidFill>
                  <a:schemeClr val="bg1"/>
                </a:solidFill>
                <a:latin typeface="+mj-lt"/>
              </a:rPr>
              <a:t>destek</a:t>
            </a:r>
            <a:r>
              <a:rPr lang="en-US" sz="1600" spc="5" dirty="0">
                <a:solidFill>
                  <a:schemeClr val="bg1"/>
                </a:solidFill>
                <a:latin typeface="+mj-lt"/>
              </a:rPr>
              <a:t> </a:t>
            </a:r>
            <a:r>
              <a:rPr lang="en-US" sz="1600" spc="-25" dirty="0" err="1">
                <a:solidFill>
                  <a:schemeClr val="bg1"/>
                </a:solidFill>
                <a:latin typeface="+mj-lt"/>
              </a:rPr>
              <a:t>sağlayacaktır</a:t>
            </a:r>
            <a:r>
              <a:rPr lang="en-US" sz="1600" spc="-25" dirty="0">
                <a:solidFill>
                  <a:schemeClr val="bg1"/>
                </a:solidFill>
                <a:latin typeface="+mj-lt"/>
              </a:rPr>
              <a:t>.</a:t>
            </a:r>
            <a:endParaRPr lang="en-US" sz="1600" dirty="0">
              <a:solidFill>
                <a:schemeClr val="bg1"/>
              </a:solidFill>
              <a:latin typeface="+mj-lt"/>
            </a:endParaRPr>
          </a:p>
          <a:p>
            <a:endParaRPr lang="tr-TR" sz="1600" dirty="0"/>
          </a:p>
        </p:txBody>
      </p:sp>
    </p:spTree>
    <p:extLst>
      <p:ext uri="{BB962C8B-B14F-4D97-AF65-F5344CB8AC3E}">
        <p14:creationId xmlns:p14="http://schemas.microsoft.com/office/powerpoint/2010/main" val="85221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365" y="1526"/>
            <a:ext cx="12188952" cy="6856474"/>
          </a:xfrm>
          <a:prstGeom prst="rect">
            <a:avLst/>
          </a:prstGeom>
        </p:spPr>
      </p:pic>
      <p:sp>
        <p:nvSpPr>
          <p:cNvPr id="3" name="object 3"/>
          <p:cNvSpPr txBox="1"/>
          <p:nvPr/>
        </p:nvSpPr>
        <p:spPr>
          <a:xfrm>
            <a:off x="457200" y="1219200"/>
            <a:ext cx="9960610" cy="4613442"/>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endParaRPr lang="tr-TR"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b="1" spc="-60" dirty="0">
                <a:solidFill>
                  <a:srgbClr val="FFFFFF"/>
                </a:solidFill>
                <a:latin typeface="+mj-lt"/>
                <a:cs typeface="Calibri Light"/>
              </a:rPr>
              <a:t>K</a:t>
            </a:r>
            <a:r>
              <a:rPr lang="tr-TR" b="1" dirty="0">
                <a:solidFill>
                  <a:srgbClr val="FFFFFF"/>
                </a:solidFill>
                <a:latin typeface="+mj-lt"/>
                <a:cs typeface="Calibri Light"/>
              </a:rPr>
              <a:t>a</a:t>
            </a:r>
            <a:r>
              <a:rPr lang="tr-TR" b="1" spc="-15" dirty="0">
                <a:solidFill>
                  <a:srgbClr val="FFFFFF"/>
                </a:solidFill>
                <a:latin typeface="+mj-lt"/>
                <a:cs typeface="Calibri Light"/>
              </a:rPr>
              <a:t>b</a:t>
            </a:r>
            <a:r>
              <a:rPr lang="tr-TR" b="1" spc="-25" dirty="0">
                <a:solidFill>
                  <a:srgbClr val="FFFFFF"/>
                </a:solidFill>
                <a:latin typeface="+mj-lt"/>
                <a:cs typeface="Calibri Light"/>
              </a:rPr>
              <a:t>u</a:t>
            </a:r>
            <a:r>
              <a:rPr lang="tr-TR" b="1" dirty="0">
                <a:solidFill>
                  <a:srgbClr val="FFFFFF"/>
                </a:solidFill>
                <a:latin typeface="+mj-lt"/>
                <a:cs typeface="Calibri Light"/>
              </a:rPr>
              <a:t>l</a:t>
            </a:r>
            <a:r>
              <a:rPr lang="tr-TR" b="1" spc="-55" dirty="0">
                <a:solidFill>
                  <a:srgbClr val="FFFFFF"/>
                </a:solidFill>
                <a:latin typeface="+mj-lt"/>
                <a:cs typeface="Calibri Light"/>
              </a:rPr>
              <a:t> </a:t>
            </a:r>
            <a:r>
              <a:rPr lang="tr-TR" b="1" spc="-15" dirty="0">
                <a:solidFill>
                  <a:srgbClr val="FFFFFF"/>
                </a:solidFill>
                <a:latin typeface="+mj-lt"/>
                <a:cs typeface="Calibri Light"/>
              </a:rPr>
              <a:t>Mektubu </a:t>
            </a:r>
            <a:r>
              <a:rPr lang="tr-TR" spc="-15" dirty="0">
                <a:solidFill>
                  <a:srgbClr val="FFFFFF"/>
                </a:solidFill>
                <a:latin typeface="+mj-lt"/>
                <a:cs typeface="Calibri Light"/>
              </a:rPr>
              <a:t>(</a:t>
            </a:r>
            <a:r>
              <a:rPr lang="tr-TR" spc="-15" dirty="0" err="1">
                <a:solidFill>
                  <a:srgbClr val="FFFFFF"/>
                </a:solidFill>
                <a:latin typeface="+mj-lt"/>
                <a:cs typeface="Calibri Light"/>
              </a:rPr>
              <a:t>Acceptance</a:t>
            </a:r>
            <a:r>
              <a:rPr lang="tr-TR" spc="-15" dirty="0">
                <a:solidFill>
                  <a:srgbClr val="FFFFFF"/>
                </a:solidFill>
                <a:latin typeface="+mj-lt"/>
                <a:cs typeface="Calibri Light"/>
              </a:rPr>
              <a:t> </a:t>
            </a:r>
            <a:r>
              <a:rPr lang="tr-TR" spc="-15" dirty="0" err="1">
                <a:solidFill>
                  <a:srgbClr val="FFFFFF"/>
                </a:solidFill>
                <a:latin typeface="+mj-lt"/>
                <a:cs typeface="Calibri Light"/>
              </a:rPr>
              <a:t>Letter</a:t>
            </a:r>
            <a:r>
              <a:rPr lang="tr-TR" spc="-15" dirty="0">
                <a:solidFill>
                  <a:srgbClr val="FFFFFF"/>
                </a:solidFill>
                <a:latin typeface="+mj-lt"/>
                <a:cs typeface="Calibri Light"/>
              </a:rPr>
              <a:t>)</a:t>
            </a:r>
          </a:p>
          <a:p>
            <a:pPr marL="12065">
              <a:lnSpc>
                <a:spcPts val="2775"/>
              </a:lnSpc>
              <a:spcBef>
                <a:spcPts val="100"/>
              </a:spcBef>
              <a:buClr>
                <a:srgbClr val="FFFFFF"/>
              </a:buClr>
              <a:tabLst>
                <a:tab pos="697865" algn="l"/>
                <a:tab pos="698500" algn="l"/>
              </a:tabLst>
            </a:pPr>
            <a:r>
              <a:rPr lang="tr-TR" dirty="0">
                <a:solidFill>
                  <a:srgbClr val="FFFFFF"/>
                </a:solidFill>
                <a:latin typeface="+mj-lt"/>
                <a:cs typeface="Calibri Light"/>
              </a:rPr>
              <a:t>**Misafir</a:t>
            </a:r>
            <a:r>
              <a:rPr lang="tr-TR" spc="-40" dirty="0">
                <a:solidFill>
                  <a:srgbClr val="FFFFFF"/>
                </a:solidFill>
                <a:latin typeface="+mj-lt"/>
                <a:cs typeface="Calibri Light"/>
              </a:rPr>
              <a:t> </a:t>
            </a:r>
            <a:r>
              <a:rPr lang="tr-TR" spc="-5" dirty="0">
                <a:solidFill>
                  <a:srgbClr val="FFFFFF"/>
                </a:solidFill>
                <a:latin typeface="+mj-lt"/>
                <a:cs typeface="Calibri Light"/>
              </a:rPr>
              <a:t>olacağınız</a:t>
            </a:r>
            <a:r>
              <a:rPr lang="tr-TR" spc="-40" dirty="0">
                <a:solidFill>
                  <a:srgbClr val="FFFFFF"/>
                </a:solidFill>
                <a:latin typeface="+mj-lt"/>
                <a:cs typeface="Calibri Light"/>
              </a:rPr>
              <a:t> </a:t>
            </a:r>
            <a:r>
              <a:rPr lang="tr-TR" spc="-5" dirty="0">
                <a:solidFill>
                  <a:srgbClr val="FFFFFF"/>
                </a:solidFill>
                <a:latin typeface="+mj-lt"/>
                <a:cs typeface="Calibri Light"/>
              </a:rPr>
              <a:t>kuruma</a:t>
            </a:r>
            <a:r>
              <a:rPr lang="tr-TR" spc="-25" dirty="0">
                <a:solidFill>
                  <a:srgbClr val="FFFFFF"/>
                </a:solidFill>
                <a:latin typeface="+mj-lt"/>
                <a:cs typeface="Calibri Light"/>
              </a:rPr>
              <a:t> </a:t>
            </a:r>
            <a:r>
              <a:rPr lang="tr-TR" dirty="0">
                <a:solidFill>
                  <a:srgbClr val="FFFFFF"/>
                </a:solidFill>
                <a:latin typeface="+mj-lt"/>
                <a:cs typeface="Calibri Light"/>
              </a:rPr>
              <a:t>başvuru</a:t>
            </a:r>
            <a:r>
              <a:rPr lang="tr-TR" spc="-35" dirty="0">
                <a:solidFill>
                  <a:srgbClr val="FFFFFF"/>
                </a:solidFill>
                <a:latin typeface="+mj-lt"/>
                <a:cs typeface="Calibri Light"/>
              </a:rPr>
              <a:t> </a:t>
            </a:r>
            <a:r>
              <a:rPr lang="tr-TR" spc="-5" dirty="0">
                <a:solidFill>
                  <a:srgbClr val="FFFFFF"/>
                </a:solidFill>
                <a:latin typeface="+mj-lt"/>
                <a:cs typeface="Calibri Light"/>
              </a:rPr>
              <a:t>tamamladıktan</a:t>
            </a:r>
            <a:r>
              <a:rPr lang="tr-TR" spc="-45" dirty="0">
                <a:solidFill>
                  <a:srgbClr val="FFFFFF"/>
                </a:solidFill>
                <a:latin typeface="+mj-lt"/>
                <a:cs typeface="Calibri Light"/>
              </a:rPr>
              <a:t> </a:t>
            </a:r>
            <a:r>
              <a:rPr lang="tr-TR" spc="-5" dirty="0">
                <a:solidFill>
                  <a:srgbClr val="FFFFFF"/>
                </a:solidFill>
                <a:latin typeface="+mj-lt"/>
                <a:cs typeface="Calibri Light"/>
              </a:rPr>
              <a:t>sonra,</a:t>
            </a:r>
            <a:r>
              <a:rPr lang="tr-TR" spc="-35" dirty="0">
                <a:solidFill>
                  <a:srgbClr val="FFFFFF"/>
                </a:solidFill>
                <a:latin typeface="+mj-lt"/>
                <a:cs typeface="Calibri Light"/>
              </a:rPr>
              <a:t> </a:t>
            </a:r>
            <a:r>
              <a:rPr lang="tr-TR" dirty="0">
                <a:solidFill>
                  <a:srgbClr val="FFFFFF"/>
                </a:solidFill>
                <a:latin typeface="+mj-lt"/>
                <a:cs typeface="Calibri Light"/>
              </a:rPr>
              <a:t>ilgili</a:t>
            </a:r>
            <a:r>
              <a:rPr lang="tr-TR" spc="-30" dirty="0">
                <a:solidFill>
                  <a:srgbClr val="FFFFFF"/>
                </a:solidFill>
                <a:latin typeface="+mj-lt"/>
                <a:cs typeface="Calibri Light"/>
              </a:rPr>
              <a:t> </a:t>
            </a:r>
            <a:r>
              <a:rPr lang="tr-TR" spc="-5" dirty="0">
                <a:solidFill>
                  <a:srgbClr val="FFFFFF"/>
                </a:solidFill>
                <a:latin typeface="+mj-lt"/>
                <a:cs typeface="Calibri Light"/>
              </a:rPr>
              <a:t>kurum</a:t>
            </a:r>
            <a:r>
              <a:rPr lang="tr-TR" spc="-15" dirty="0">
                <a:solidFill>
                  <a:srgbClr val="FFFFFF"/>
                </a:solidFill>
                <a:latin typeface="+mj-lt"/>
                <a:cs typeface="Calibri Light"/>
              </a:rPr>
              <a:t> </a:t>
            </a:r>
            <a:r>
              <a:rPr lang="tr-TR" spc="-10" dirty="0">
                <a:solidFill>
                  <a:srgbClr val="FFFFFF"/>
                </a:solidFill>
                <a:latin typeface="+mj-lt"/>
                <a:cs typeface="Calibri Light"/>
              </a:rPr>
              <a:t>tarafından</a:t>
            </a:r>
            <a:r>
              <a:rPr lang="tr-TR" spc="-40" dirty="0">
                <a:solidFill>
                  <a:srgbClr val="FFFFFF"/>
                </a:solidFill>
                <a:latin typeface="+mj-lt"/>
                <a:cs typeface="Calibri Light"/>
              </a:rPr>
              <a:t> </a:t>
            </a:r>
            <a:r>
              <a:rPr lang="tr-TR" spc="-20" dirty="0">
                <a:solidFill>
                  <a:srgbClr val="FFFFFF"/>
                </a:solidFill>
                <a:latin typeface="+mj-lt"/>
                <a:cs typeface="Calibri Light"/>
              </a:rPr>
              <a:t>gönderilir.</a:t>
            </a:r>
            <a:endParaRPr lang="tr-TR" dirty="0">
              <a:latin typeface="+mj-lt"/>
              <a:cs typeface="Calibri Light"/>
            </a:endParaRPr>
          </a:p>
          <a:p>
            <a:pPr marL="12065">
              <a:lnSpc>
                <a:spcPts val="2160"/>
              </a:lnSpc>
              <a:tabLst>
                <a:tab pos="197485" algn="l"/>
              </a:tabLst>
            </a:pPr>
            <a:endParaRPr lang="tr-TR" spc="-5" dirty="0">
              <a:solidFill>
                <a:srgbClr val="FFFFFF"/>
              </a:solidFill>
              <a:latin typeface="+mj-lt"/>
              <a:cs typeface="Calibri Light"/>
            </a:endParaRPr>
          </a:p>
          <a:p>
            <a:pPr marL="12065">
              <a:lnSpc>
                <a:spcPts val="2160"/>
              </a:lnSpc>
              <a:tabLst>
                <a:tab pos="197485" algn="l"/>
              </a:tabLst>
            </a:pPr>
            <a:r>
              <a:rPr lang="tr-TR" spc="-5" dirty="0">
                <a:solidFill>
                  <a:srgbClr val="FFFFFF"/>
                </a:solidFill>
                <a:latin typeface="+mj-lt"/>
                <a:cs typeface="Calibri Light"/>
              </a:rPr>
              <a:t>-Erasmus+</a:t>
            </a:r>
            <a:r>
              <a:rPr lang="tr-TR" spc="-30" dirty="0">
                <a:solidFill>
                  <a:srgbClr val="FFFFFF"/>
                </a:solidFill>
                <a:latin typeface="+mj-lt"/>
                <a:cs typeface="Calibri Light"/>
              </a:rPr>
              <a:t> </a:t>
            </a:r>
            <a:r>
              <a:rPr lang="tr-TR" spc="-15" dirty="0">
                <a:solidFill>
                  <a:srgbClr val="FFFFFF"/>
                </a:solidFill>
                <a:latin typeface="+mj-lt"/>
                <a:cs typeface="Calibri Light"/>
              </a:rPr>
              <a:t>Programı</a:t>
            </a:r>
            <a:r>
              <a:rPr lang="tr-TR" spc="-40" dirty="0">
                <a:solidFill>
                  <a:srgbClr val="FFFFFF"/>
                </a:solidFill>
                <a:latin typeface="+mj-lt"/>
                <a:cs typeface="Calibri Light"/>
              </a:rPr>
              <a:t> </a:t>
            </a:r>
            <a:r>
              <a:rPr lang="tr-TR" spc="-5" dirty="0">
                <a:solidFill>
                  <a:srgbClr val="FFFFFF"/>
                </a:solidFill>
                <a:latin typeface="+mj-lt"/>
                <a:cs typeface="Calibri Light"/>
              </a:rPr>
              <a:t>kapsamında,</a:t>
            </a:r>
            <a:r>
              <a:rPr lang="tr-TR" spc="-40" dirty="0">
                <a:solidFill>
                  <a:srgbClr val="FFFFFF"/>
                </a:solidFill>
                <a:latin typeface="+mj-lt"/>
                <a:cs typeface="Calibri Light"/>
              </a:rPr>
              <a:t> </a:t>
            </a:r>
            <a:r>
              <a:rPr lang="tr-TR" spc="-5" dirty="0">
                <a:solidFill>
                  <a:srgbClr val="FFFFFF"/>
                </a:solidFill>
                <a:latin typeface="+mj-lt"/>
                <a:cs typeface="Calibri Light"/>
              </a:rPr>
              <a:t>karşı</a:t>
            </a:r>
            <a:r>
              <a:rPr lang="tr-TR" spc="-25" dirty="0">
                <a:solidFill>
                  <a:srgbClr val="FFFFFF"/>
                </a:solidFill>
                <a:latin typeface="+mj-lt"/>
                <a:cs typeface="Calibri Light"/>
              </a:rPr>
              <a:t> </a:t>
            </a:r>
            <a:r>
              <a:rPr lang="tr-TR" dirty="0">
                <a:solidFill>
                  <a:srgbClr val="FFFFFF"/>
                </a:solidFill>
                <a:latin typeface="+mj-lt"/>
                <a:cs typeface="Calibri Light"/>
              </a:rPr>
              <a:t>kurumda</a:t>
            </a:r>
            <a:r>
              <a:rPr lang="tr-TR" spc="-35" dirty="0">
                <a:solidFill>
                  <a:srgbClr val="FFFFFF"/>
                </a:solidFill>
                <a:latin typeface="+mj-lt"/>
                <a:cs typeface="Calibri Light"/>
              </a:rPr>
              <a:t> </a:t>
            </a:r>
            <a:r>
              <a:rPr lang="tr-TR" dirty="0">
                <a:solidFill>
                  <a:srgbClr val="FFFFFF"/>
                </a:solidFill>
                <a:latin typeface="+mj-lt"/>
                <a:cs typeface="Calibri Light"/>
              </a:rPr>
              <a:t>hangi</a:t>
            </a:r>
            <a:r>
              <a:rPr lang="tr-TR" spc="-30" dirty="0">
                <a:solidFill>
                  <a:srgbClr val="FFFFFF"/>
                </a:solidFill>
                <a:latin typeface="+mj-lt"/>
                <a:cs typeface="Calibri Light"/>
              </a:rPr>
              <a:t> </a:t>
            </a:r>
            <a:r>
              <a:rPr lang="tr-TR" spc="-5" dirty="0">
                <a:solidFill>
                  <a:srgbClr val="FFFFFF"/>
                </a:solidFill>
                <a:latin typeface="+mj-lt"/>
                <a:cs typeface="Calibri Light"/>
              </a:rPr>
              <a:t>tarihler</a:t>
            </a:r>
            <a:r>
              <a:rPr lang="tr-TR" spc="-45" dirty="0">
                <a:solidFill>
                  <a:srgbClr val="FFFFFF"/>
                </a:solidFill>
                <a:latin typeface="+mj-lt"/>
                <a:cs typeface="Calibri Light"/>
              </a:rPr>
              <a:t> </a:t>
            </a:r>
            <a:r>
              <a:rPr lang="tr-TR" spc="-5" dirty="0">
                <a:solidFill>
                  <a:srgbClr val="FFFFFF"/>
                </a:solidFill>
                <a:latin typeface="+mj-lt"/>
                <a:cs typeface="Calibri Light"/>
              </a:rPr>
              <a:t>arasında</a:t>
            </a:r>
            <a:r>
              <a:rPr lang="tr-TR" spc="-40" dirty="0">
                <a:solidFill>
                  <a:srgbClr val="FFFFFF"/>
                </a:solidFill>
                <a:latin typeface="+mj-lt"/>
                <a:cs typeface="Calibri Light"/>
              </a:rPr>
              <a:t> </a:t>
            </a:r>
            <a:r>
              <a:rPr lang="tr-TR" spc="-5" dirty="0">
                <a:solidFill>
                  <a:srgbClr val="FFFFFF"/>
                </a:solidFill>
                <a:latin typeface="+mj-lt"/>
                <a:cs typeface="Calibri Light"/>
              </a:rPr>
              <a:t>öğrenim</a:t>
            </a:r>
            <a:r>
              <a:rPr lang="tr-TR" spc="-40" dirty="0">
                <a:solidFill>
                  <a:srgbClr val="FFFFFF"/>
                </a:solidFill>
                <a:latin typeface="+mj-lt"/>
                <a:cs typeface="Calibri Light"/>
              </a:rPr>
              <a:t> </a:t>
            </a:r>
            <a:r>
              <a:rPr lang="tr-TR" spc="-5" dirty="0">
                <a:solidFill>
                  <a:srgbClr val="FFFFFF"/>
                </a:solidFill>
                <a:latin typeface="+mj-lt"/>
                <a:cs typeface="Calibri Light"/>
              </a:rPr>
              <a:t>göreceğinizi</a:t>
            </a:r>
            <a:endParaRPr lang="tr-TR" dirty="0">
              <a:latin typeface="+mj-lt"/>
              <a:cs typeface="Calibri Light"/>
            </a:endParaRPr>
          </a:p>
          <a:p>
            <a:pPr marL="12700">
              <a:lnSpc>
                <a:spcPts val="2160"/>
              </a:lnSpc>
            </a:pPr>
            <a:r>
              <a:rPr lang="tr-TR" spc="-10" dirty="0">
                <a:solidFill>
                  <a:srgbClr val="FFFFFF"/>
                </a:solidFill>
                <a:latin typeface="+mj-lt"/>
                <a:cs typeface="Calibri Light"/>
              </a:rPr>
              <a:t>gösteren</a:t>
            </a:r>
            <a:r>
              <a:rPr lang="tr-TR" spc="-70" dirty="0">
                <a:solidFill>
                  <a:srgbClr val="FFFFFF"/>
                </a:solidFill>
                <a:latin typeface="+mj-lt"/>
                <a:cs typeface="Calibri Light"/>
              </a:rPr>
              <a:t> </a:t>
            </a:r>
            <a:r>
              <a:rPr lang="tr-TR" spc="-25" dirty="0">
                <a:solidFill>
                  <a:srgbClr val="FFFFFF"/>
                </a:solidFill>
                <a:latin typeface="+mj-lt"/>
                <a:cs typeface="Calibri Light"/>
              </a:rPr>
              <a:t>belgedir.</a:t>
            </a:r>
            <a:endParaRPr lang="tr-TR" dirty="0">
              <a:latin typeface="+mj-lt"/>
              <a:cs typeface="Calibri Light"/>
            </a:endParaRPr>
          </a:p>
          <a:p>
            <a:pPr marL="12700" marR="5080">
              <a:lnSpc>
                <a:spcPts val="2160"/>
              </a:lnSpc>
              <a:spcBef>
                <a:spcPts val="150"/>
              </a:spcBef>
              <a:tabLst>
                <a:tab pos="197485" algn="l"/>
              </a:tabLst>
            </a:pPr>
            <a:endParaRPr lang="tr-TR" spc="-10" dirty="0">
              <a:solidFill>
                <a:srgbClr val="FFFFFF"/>
              </a:solidFill>
              <a:latin typeface="+mj-lt"/>
              <a:cs typeface="Calibri Light"/>
            </a:endParaRPr>
          </a:p>
          <a:p>
            <a:pPr marL="12700" marR="5080">
              <a:lnSpc>
                <a:spcPts val="2160"/>
              </a:lnSpc>
              <a:spcBef>
                <a:spcPts val="150"/>
              </a:spcBef>
              <a:tabLst>
                <a:tab pos="197485" algn="l"/>
              </a:tabLst>
            </a:pPr>
            <a:r>
              <a:rPr lang="tr-TR" spc="-10" dirty="0">
                <a:solidFill>
                  <a:srgbClr val="FFFFFF"/>
                </a:solidFill>
                <a:latin typeface="+mj-lt"/>
                <a:cs typeface="Calibri Light"/>
              </a:rPr>
              <a:t>-Faaliyetiniz,</a:t>
            </a:r>
            <a:r>
              <a:rPr lang="tr-TR" spc="-35" dirty="0">
                <a:solidFill>
                  <a:srgbClr val="FFFFFF"/>
                </a:solidFill>
                <a:latin typeface="+mj-lt"/>
                <a:cs typeface="Calibri Light"/>
              </a:rPr>
              <a:t> </a:t>
            </a:r>
            <a:r>
              <a:rPr lang="tr-TR" dirty="0">
                <a:solidFill>
                  <a:srgbClr val="FFFFFF"/>
                </a:solidFill>
                <a:latin typeface="+mj-lt"/>
                <a:cs typeface="Calibri Light"/>
              </a:rPr>
              <a:t>bu</a:t>
            </a:r>
            <a:r>
              <a:rPr lang="tr-TR" spc="10" dirty="0">
                <a:solidFill>
                  <a:srgbClr val="FFFFFF"/>
                </a:solidFill>
                <a:latin typeface="+mj-lt"/>
                <a:cs typeface="Calibri Light"/>
              </a:rPr>
              <a:t> </a:t>
            </a:r>
            <a:r>
              <a:rPr lang="tr-TR" spc="-5" dirty="0">
                <a:solidFill>
                  <a:srgbClr val="FFFFFF"/>
                </a:solidFill>
                <a:latin typeface="+mj-lt"/>
                <a:cs typeface="Calibri Light"/>
              </a:rPr>
              <a:t>belgede</a:t>
            </a:r>
            <a:r>
              <a:rPr lang="tr-TR" spc="-40" dirty="0">
                <a:solidFill>
                  <a:srgbClr val="FFFFFF"/>
                </a:solidFill>
                <a:latin typeface="+mj-lt"/>
                <a:cs typeface="Calibri Light"/>
              </a:rPr>
              <a:t> </a:t>
            </a:r>
            <a:r>
              <a:rPr lang="tr-TR" spc="-10" dirty="0">
                <a:solidFill>
                  <a:srgbClr val="FFFFFF"/>
                </a:solidFill>
                <a:latin typeface="+mj-lt"/>
                <a:cs typeface="Calibri Light"/>
              </a:rPr>
              <a:t>yazan</a:t>
            </a:r>
            <a:r>
              <a:rPr lang="tr-TR" spc="-20" dirty="0">
                <a:solidFill>
                  <a:srgbClr val="FFFFFF"/>
                </a:solidFill>
                <a:latin typeface="+mj-lt"/>
                <a:cs typeface="Calibri Light"/>
              </a:rPr>
              <a:t> </a:t>
            </a:r>
            <a:r>
              <a:rPr lang="tr-TR" spc="-5" dirty="0">
                <a:solidFill>
                  <a:srgbClr val="FFFFFF"/>
                </a:solidFill>
                <a:latin typeface="+mj-lt"/>
                <a:cs typeface="Calibri Light"/>
              </a:rPr>
              <a:t>tarihler</a:t>
            </a:r>
            <a:r>
              <a:rPr lang="tr-TR" spc="-40" dirty="0">
                <a:solidFill>
                  <a:srgbClr val="FFFFFF"/>
                </a:solidFill>
                <a:latin typeface="+mj-lt"/>
                <a:cs typeface="Calibri Light"/>
              </a:rPr>
              <a:t> </a:t>
            </a:r>
            <a:r>
              <a:rPr lang="tr-TR" spc="-5" dirty="0">
                <a:solidFill>
                  <a:srgbClr val="FFFFFF"/>
                </a:solidFill>
                <a:latin typeface="+mj-lt"/>
                <a:cs typeface="Calibri Light"/>
              </a:rPr>
              <a:t>arasında</a:t>
            </a:r>
            <a:r>
              <a:rPr lang="tr-TR" spc="-30" dirty="0">
                <a:solidFill>
                  <a:srgbClr val="FFFFFF"/>
                </a:solidFill>
                <a:latin typeface="+mj-lt"/>
                <a:cs typeface="Calibri Light"/>
              </a:rPr>
              <a:t> </a:t>
            </a:r>
            <a:r>
              <a:rPr lang="tr-TR" spc="-5" dirty="0">
                <a:solidFill>
                  <a:srgbClr val="FFFFFF"/>
                </a:solidFill>
                <a:latin typeface="+mj-lt"/>
                <a:cs typeface="Calibri Light"/>
              </a:rPr>
              <a:t>yapılmak</a:t>
            </a:r>
            <a:r>
              <a:rPr lang="tr-TR" spc="-15" dirty="0">
                <a:solidFill>
                  <a:srgbClr val="FFFFFF"/>
                </a:solidFill>
                <a:latin typeface="+mj-lt"/>
                <a:cs typeface="Calibri Light"/>
              </a:rPr>
              <a:t> üzere</a:t>
            </a:r>
            <a:r>
              <a:rPr lang="tr-TR" spc="-30" dirty="0">
                <a:solidFill>
                  <a:srgbClr val="FFFFFF"/>
                </a:solidFill>
                <a:latin typeface="+mj-lt"/>
                <a:cs typeface="Calibri Light"/>
              </a:rPr>
              <a:t> </a:t>
            </a:r>
            <a:r>
              <a:rPr lang="tr-TR" dirty="0">
                <a:solidFill>
                  <a:srgbClr val="FFFFFF"/>
                </a:solidFill>
                <a:latin typeface="+mj-lt"/>
                <a:cs typeface="Calibri Light"/>
              </a:rPr>
              <a:t>planlanır</a:t>
            </a:r>
            <a:r>
              <a:rPr lang="tr-TR" spc="-30" dirty="0">
                <a:solidFill>
                  <a:srgbClr val="FFFFFF"/>
                </a:solidFill>
                <a:latin typeface="+mj-lt"/>
                <a:cs typeface="Calibri Light"/>
              </a:rPr>
              <a:t> </a:t>
            </a:r>
            <a:r>
              <a:rPr lang="tr-TR" spc="-15" dirty="0">
                <a:solidFill>
                  <a:srgbClr val="FFFFFF"/>
                </a:solidFill>
                <a:latin typeface="+mj-lt"/>
                <a:cs typeface="Calibri Light"/>
              </a:rPr>
              <a:t>ve</a:t>
            </a:r>
            <a:r>
              <a:rPr lang="tr-TR" spc="5" dirty="0">
                <a:solidFill>
                  <a:srgbClr val="FFFFFF"/>
                </a:solidFill>
                <a:latin typeface="+mj-lt"/>
                <a:cs typeface="Calibri Light"/>
              </a:rPr>
              <a:t> </a:t>
            </a:r>
            <a:r>
              <a:rPr lang="tr-TR" dirty="0">
                <a:solidFill>
                  <a:srgbClr val="FFFFFF"/>
                </a:solidFill>
                <a:latin typeface="+mj-lt"/>
                <a:cs typeface="Calibri Light"/>
              </a:rPr>
              <a:t>hibe</a:t>
            </a:r>
            <a:r>
              <a:rPr lang="tr-TR" spc="-15" dirty="0">
                <a:solidFill>
                  <a:srgbClr val="FFFFFF"/>
                </a:solidFill>
                <a:latin typeface="+mj-lt"/>
                <a:cs typeface="Calibri Light"/>
              </a:rPr>
              <a:t> </a:t>
            </a:r>
            <a:r>
              <a:rPr lang="tr-TR" spc="-10" dirty="0">
                <a:solidFill>
                  <a:srgbClr val="FFFFFF"/>
                </a:solidFill>
                <a:latin typeface="+mj-lt"/>
                <a:cs typeface="Calibri Light"/>
              </a:rPr>
              <a:t>sözleşmenize</a:t>
            </a:r>
            <a:r>
              <a:rPr lang="tr-TR" spc="-25" dirty="0">
                <a:solidFill>
                  <a:srgbClr val="FFFFFF"/>
                </a:solidFill>
                <a:latin typeface="+mj-lt"/>
                <a:cs typeface="Calibri Light"/>
              </a:rPr>
              <a:t> </a:t>
            </a:r>
            <a:r>
              <a:rPr lang="tr-TR" dirty="0">
                <a:solidFill>
                  <a:srgbClr val="FFFFFF"/>
                </a:solidFill>
                <a:latin typeface="+mj-lt"/>
                <a:cs typeface="Calibri Light"/>
              </a:rPr>
              <a:t>bu </a:t>
            </a:r>
            <a:r>
              <a:rPr lang="tr-TR" spc="-440" dirty="0">
                <a:solidFill>
                  <a:srgbClr val="FFFFFF"/>
                </a:solidFill>
                <a:latin typeface="+mj-lt"/>
                <a:cs typeface="Calibri Light"/>
              </a:rPr>
              <a:t> </a:t>
            </a:r>
            <a:r>
              <a:rPr lang="tr-TR" spc="-5" dirty="0">
                <a:solidFill>
                  <a:srgbClr val="FFFFFF"/>
                </a:solidFill>
                <a:latin typeface="+mj-lt"/>
                <a:cs typeface="Calibri Light"/>
              </a:rPr>
              <a:t>tarihler</a:t>
            </a:r>
            <a:r>
              <a:rPr lang="tr-TR" spc="-50" dirty="0">
                <a:solidFill>
                  <a:srgbClr val="FFFFFF"/>
                </a:solidFill>
                <a:latin typeface="+mj-lt"/>
                <a:cs typeface="Calibri Light"/>
              </a:rPr>
              <a:t> </a:t>
            </a:r>
            <a:r>
              <a:rPr lang="tr-TR" spc="-30" dirty="0">
                <a:solidFill>
                  <a:srgbClr val="FFFFFF"/>
                </a:solidFill>
                <a:latin typeface="+mj-lt"/>
                <a:cs typeface="Calibri Light"/>
              </a:rPr>
              <a:t>yazılır.</a:t>
            </a:r>
            <a:endParaRPr lang="tr-TR" dirty="0">
              <a:latin typeface="+mj-lt"/>
              <a:cs typeface="Calibri Light"/>
            </a:endParaRPr>
          </a:p>
          <a:p>
            <a:pPr marL="12065">
              <a:lnSpc>
                <a:spcPts val="2010"/>
              </a:lnSpc>
              <a:tabLst>
                <a:tab pos="197485" algn="l"/>
              </a:tabLst>
            </a:pPr>
            <a:endParaRPr lang="tr-TR" spc="-15" dirty="0">
              <a:solidFill>
                <a:srgbClr val="FFFFFF"/>
              </a:solidFill>
              <a:latin typeface="+mj-lt"/>
              <a:cs typeface="Calibri Light"/>
            </a:endParaRPr>
          </a:p>
          <a:p>
            <a:pPr marL="12065">
              <a:lnSpc>
                <a:spcPts val="2010"/>
              </a:lnSpc>
              <a:tabLst>
                <a:tab pos="197485" algn="l"/>
              </a:tabLst>
            </a:pPr>
            <a:r>
              <a:rPr lang="tr-TR" spc="-15" dirty="0">
                <a:solidFill>
                  <a:srgbClr val="FFFFFF"/>
                </a:solidFill>
                <a:latin typeface="+mj-lt"/>
                <a:cs typeface="Calibri Light"/>
              </a:rPr>
              <a:t>-Vize</a:t>
            </a:r>
            <a:r>
              <a:rPr lang="tr-TR" spc="-45" dirty="0">
                <a:solidFill>
                  <a:srgbClr val="FFFFFF"/>
                </a:solidFill>
                <a:latin typeface="+mj-lt"/>
                <a:cs typeface="Calibri Light"/>
              </a:rPr>
              <a:t> </a:t>
            </a:r>
            <a:r>
              <a:rPr lang="tr-TR" dirty="0">
                <a:solidFill>
                  <a:srgbClr val="FFFFFF"/>
                </a:solidFill>
                <a:latin typeface="+mj-lt"/>
                <a:cs typeface="Calibri Light"/>
              </a:rPr>
              <a:t>işlemleri</a:t>
            </a:r>
            <a:r>
              <a:rPr lang="tr-TR" spc="-60" dirty="0">
                <a:solidFill>
                  <a:srgbClr val="FFFFFF"/>
                </a:solidFill>
                <a:latin typeface="+mj-lt"/>
                <a:cs typeface="Calibri Light"/>
              </a:rPr>
              <a:t> </a:t>
            </a:r>
            <a:r>
              <a:rPr lang="tr-TR" dirty="0">
                <a:solidFill>
                  <a:srgbClr val="FFFFFF"/>
                </a:solidFill>
                <a:latin typeface="+mj-lt"/>
                <a:cs typeface="Calibri Light"/>
              </a:rPr>
              <a:t>için</a:t>
            </a:r>
            <a:r>
              <a:rPr lang="tr-TR" spc="-30" dirty="0">
                <a:solidFill>
                  <a:srgbClr val="FFFFFF"/>
                </a:solidFill>
                <a:latin typeface="+mj-lt"/>
                <a:cs typeface="Calibri Light"/>
              </a:rPr>
              <a:t> </a:t>
            </a:r>
            <a:r>
              <a:rPr lang="tr-TR" spc="-25" dirty="0">
                <a:solidFill>
                  <a:srgbClr val="FFFFFF"/>
                </a:solidFill>
                <a:latin typeface="+mj-lt"/>
                <a:cs typeface="Calibri Light"/>
              </a:rPr>
              <a:t>gereklidir.</a:t>
            </a:r>
            <a:endParaRPr lang="tr-TR" dirty="0">
              <a:latin typeface="+mj-lt"/>
              <a:cs typeface="Calibri Light"/>
            </a:endParaRPr>
          </a:p>
          <a:p>
            <a:pPr marL="12700" marR="217170">
              <a:lnSpc>
                <a:spcPts val="2160"/>
              </a:lnSpc>
              <a:spcBef>
                <a:spcPts val="155"/>
              </a:spcBef>
              <a:tabLst>
                <a:tab pos="197485" algn="l"/>
              </a:tabLst>
            </a:pPr>
            <a:endParaRPr lang="tr-TR" spc="-5" dirty="0">
              <a:solidFill>
                <a:srgbClr val="FFFFFF"/>
              </a:solidFill>
              <a:latin typeface="+mj-lt"/>
              <a:cs typeface="Calibri Light"/>
            </a:endParaRPr>
          </a:p>
          <a:p>
            <a:pPr marL="12700" marR="217170">
              <a:lnSpc>
                <a:spcPts val="2160"/>
              </a:lnSpc>
              <a:spcBef>
                <a:spcPts val="155"/>
              </a:spcBef>
              <a:tabLst>
                <a:tab pos="197485" algn="l"/>
              </a:tabLst>
            </a:pPr>
            <a:r>
              <a:rPr lang="tr-TR" spc="-5" dirty="0">
                <a:solidFill>
                  <a:srgbClr val="FFFFFF"/>
                </a:solidFill>
                <a:latin typeface="+mj-lt"/>
                <a:cs typeface="Calibri Light"/>
              </a:rPr>
              <a:t>-Bir öğrencinin</a:t>
            </a:r>
            <a:r>
              <a:rPr lang="tr-TR" spc="-35" dirty="0">
                <a:solidFill>
                  <a:srgbClr val="FFFFFF"/>
                </a:solidFill>
                <a:latin typeface="+mj-lt"/>
                <a:cs typeface="Calibri Light"/>
              </a:rPr>
              <a:t> </a:t>
            </a:r>
            <a:r>
              <a:rPr lang="tr-TR" spc="-10" dirty="0">
                <a:solidFill>
                  <a:srgbClr val="FFFFFF"/>
                </a:solidFill>
                <a:latin typeface="+mj-lt"/>
                <a:cs typeface="Calibri Light"/>
              </a:rPr>
              <a:t>aynı</a:t>
            </a:r>
            <a:r>
              <a:rPr lang="tr-TR" spc="-25" dirty="0">
                <a:solidFill>
                  <a:srgbClr val="FFFFFF"/>
                </a:solidFill>
                <a:latin typeface="+mj-lt"/>
                <a:cs typeface="Calibri Light"/>
              </a:rPr>
              <a:t> </a:t>
            </a:r>
            <a:r>
              <a:rPr lang="tr-TR" spc="-5" dirty="0">
                <a:solidFill>
                  <a:srgbClr val="FFFFFF"/>
                </a:solidFill>
                <a:latin typeface="+mj-lt"/>
                <a:cs typeface="Calibri Light"/>
              </a:rPr>
              <a:t>öğrenim</a:t>
            </a:r>
            <a:r>
              <a:rPr lang="tr-TR" spc="-25" dirty="0">
                <a:solidFill>
                  <a:srgbClr val="FFFFFF"/>
                </a:solidFill>
                <a:latin typeface="+mj-lt"/>
                <a:cs typeface="Calibri Light"/>
              </a:rPr>
              <a:t> </a:t>
            </a:r>
            <a:r>
              <a:rPr lang="tr-TR" spc="-5" dirty="0">
                <a:solidFill>
                  <a:srgbClr val="FFFFFF"/>
                </a:solidFill>
                <a:latin typeface="+mj-lt"/>
                <a:cs typeface="Calibri Light"/>
              </a:rPr>
              <a:t>kademesi</a:t>
            </a:r>
            <a:r>
              <a:rPr lang="tr-TR" spc="-40" dirty="0">
                <a:solidFill>
                  <a:srgbClr val="FFFFFF"/>
                </a:solidFill>
                <a:latin typeface="+mj-lt"/>
                <a:cs typeface="Calibri Light"/>
              </a:rPr>
              <a:t> </a:t>
            </a:r>
            <a:r>
              <a:rPr lang="tr-TR" dirty="0">
                <a:solidFill>
                  <a:srgbClr val="FFFFFF"/>
                </a:solidFill>
                <a:latin typeface="+mj-lt"/>
                <a:cs typeface="Calibri Light"/>
              </a:rPr>
              <a:t>içerisinde</a:t>
            </a:r>
            <a:r>
              <a:rPr lang="tr-TR" spc="-45" dirty="0">
                <a:solidFill>
                  <a:srgbClr val="FFFFFF"/>
                </a:solidFill>
                <a:latin typeface="+mj-lt"/>
                <a:cs typeface="Calibri Light"/>
              </a:rPr>
              <a:t> </a:t>
            </a:r>
            <a:r>
              <a:rPr lang="tr-TR" dirty="0">
                <a:solidFill>
                  <a:srgbClr val="FFFFFF"/>
                </a:solidFill>
                <a:latin typeface="+mj-lt"/>
                <a:cs typeface="Calibri Light"/>
              </a:rPr>
              <a:t>(lisans,</a:t>
            </a:r>
            <a:r>
              <a:rPr lang="tr-TR" spc="-35" dirty="0">
                <a:solidFill>
                  <a:srgbClr val="FFFFFF"/>
                </a:solidFill>
                <a:latin typeface="+mj-lt"/>
                <a:cs typeface="Calibri Light"/>
              </a:rPr>
              <a:t> </a:t>
            </a:r>
            <a:r>
              <a:rPr lang="tr-TR" spc="-5" dirty="0">
                <a:solidFill>
                  <a:srgbClr val="FFFFFF"/>
                </a:solidFill>
                <a:latin typeface="+mj-lt"/>
                <a:cs typeface="Calibri Light"/>
              </a:rPr>
              <a:t>yüksek </a:t>
            </a:r>
            <a:r>
              <a:rPr lang="tr-TR" dirty="0">
                <a:solidFill>
                  <a:srgbClr val="FFFFFF"/>
                </a:solidFill>
                <a:latin typeface="+mj-lt"/>
                <a:cs typeface="Calibri Light"/>
              </a:rPr>
              <a:t>lisans,</a:t>
            </a:r>
            <a:r>
              <a:rPr lang="tr-TR" spc="-35" dirty="0">
                <a:solidFill>
                  <a:srgbClr val="FFFFFF"/>
                </a:solidFill>
                <a:latin typeface="+mj-lt"/>
                <a:cs typeface="Calibri Light"/>
              </a:rPr>
              <a:t> </a:t>
            </a:r>
            <a:r>
              <a:rPr lang="tr-TR" spc="-10" dirty="0">
                <a:solidFill>
                  <a:srgbClr val="FFFFFF"/>
                </a:solidFill>
                <a:latin typeface="+mj-lt"/>
                <a:cs typeface="Calibri Light"/>
              </a:rPr>
              <a:t>doktora)</a:t>
            </a:r>
            <a:r>
              <a:rPr lang="tr-TR" spc="-20" dirty="0">
                <a:solidFill>
                  <a:srgbClr val="FFFFFF"/>
                </a:solidFill>
                <a:latin typeface="+mj-lt"/>
                <a:cs typeface="Calibri Light"/>
              </a:rPr>
              <a:t> </a:t>
            </a:r>
            <a:r>
              <a:rPr lang="tr-TR" spc="-5" dirty="0">
                <a:solidFill>
                  <a:srgbClr val="FFFFFF"/>
                </a:solidFill>
                <a:latin typeface="+mj-lt"/>
                <a:cs typeface="Calibri Light"/>
              </a:rPr>
              <a:t>yapılan</a:t>
            </a:r>
            <a:r>
              <a:rPr lang="tr-TR" spc="-45" dirty="0">
                <a:solidFill>
                  <a:srgbClr val="FFFFFF"/>
                </a:solidFill>
                <a:latin typeface="+mj-lt"/>
                <a:cs typeface="Calibri Light"/>
              </a:rPr>
              <a:t> </a:t>
            </a:r>
            <a:r>
              <a:rPr lang="tr-TR" spc="-5" dirty="0">
                <a:solidFill>
                  <a:srgbClr val="FFFFFF"/>
                </a:solidFill>
                <a:latin typeface="+mj-lt"/>
                <a:cs typeface="Calibri Light"/>
              </a:rPr>
              <a:t>öğrenci </a:t>
            </a:r>
            <a:r>
              <a:rPr lang="tr-TR" spc="-434" dirty="0">
                <a:solidFill>
                  <a:srgbClr val="FFFFFF"/>
                </a:solidFill>
                <a:latin typeface="+mj-lt"/>
                <a:cs typeface="Calibri Light"/>
              </a:rPr>
              <a:t> </a:t>
            </a:r>
            <a:r>
              <a:rPr lang="tr-TR" spc="-10" dirty="0">
                <a:solidFill>
                  <a:srgbClr val="FFFFFF"/>
                </a:solidFill>
                <a:latin typeface="+mj-lt"/>
                <a:cs typeface="Calibri Light"/>
              </a:rPr>
              <a:t>(öğrenim/staj)</a:t>
            </a:r>
            <a:r>
              <a:rPr lang="tr-TR" spc="-40" dirty="0">
                <a:solidFill>
                  <a:srgbClr val="FFFFFF"/>
                </a:solidFill>
                <a:latin typeface="+mj-lt"/>
                <a:cs typeface="Calibri Light"/>
              </a:rPr>
              <a:t> </a:t>
            </a:r>
            <a:r>
              <a:rPr lang="tr-TR" spc="-10" dirty="0">
                <a:solidFill>
                  <a:srgbClr val="FFFFFF"/>
                </a:solidFill>
                <a:latin typeface="+mj-lt"/>
                <a:cs typeface="Calibri Light"/>
              </a:rPr>
              <a:t>hareketliliği</a:t>
            </a:r>
            <a:r>
              <a:rPr lang="tr-TR" spc="-45" dirty="0">
                <a:solidFill>
                  <a:srgbClr val="FFFFFF"/>
                </a:solidFill>
                <a:latin typeface="+mj-lt"/>
                <a:cs typeface="Calibri Light"/>
              </a:rPr>
              <a:t> </a:t>
            </a:r>
            <a:r>
              <a:rPr lang="tr-TR" spc="-5" dirty="0">
                <a:solidFill>
                  <a:srgbClr val="FFFFFF"/>
                </a:solidFill>
                <a:latin typeface="+mj-lt"/>
                <a:cs typeface="Calibri Light"/>
              </a:rPr>
              <a:t>süreleri,</a:t>
            </a:r>
            <a:r>
              <a:rPr lang="tr-TR" spc="-45" dirty="0">
                <a:solidFill>
                  <a:srgbClr val="FFFFFF"/>
                </a:solidFill>
                <a:latin typeface="+mj-lt"/>
                <a:cs typeface="Calibri Light"/>
              </a:rPr>
              <a:t> </a:t>
            </a:r>
            <a:r>
              <a:rPr lang="tr-TR" spc="-5" dirty="0">
                <a:solidFill>
                  <a:srgbClr val="FFFFFF"/>
                </a:solidFill>
                <a:latin typeface="+mj-lt"/>
                <a:cs typeface="Calibri Light"/>
              </a:rPr>
              <a:t>toplamda</a:t>
            </a:r>
            <a:r>
              <a:rPr lang="tr-TR" spc="-40" dirty="0">
                <a:solidFill>
                  <a:srgbClr val="FFFFFF"/>
                </a:solidFill>
                <a:latin typeface="+mj-lt"/>
                <a:cs typeface="Calibri Light"/>
              </a:rPr>
              <a:t> </a:t>
            </a:r>
            <a:r>
              <a:rPr lang="tr-TR" dirty="0">
                <a:solidFill>
                  <a:srgbClr val="FFFFFF"/>
                </a:solidFill>
                <a:latin typeface="+mj-lt"/>
                <a:cs typeface="Calibri Light"/>
              </a:rPr>
              <a:t>12</a:t>
            </a:r>
            <a:r>
              <a:rPr lang="tr-TR" spc="-15" dirty="0">
                <a:solidFill>
                  <a:srgbClr val="FFFFFF"/>
                </a:solidFill>
                <a:latin typeface="+mj-lt"/>
                <a:cs typeface="Calibri Light"/>
              </a:rPr>
              <a:t> ayı </a:t>
            </a:r>
            <a:r>
              <a:rPr lang="tr-TR" spc="-5" dirty="0">
                <a:solidFill>
                  <a:srgbClr val="FFFFFF"/>
                </a:solidFill>
                <a:latin typeface="+mj-lt"/>
                <a:cs typeface="Calibri Light"/>
              </a:rPr>
              <a:t>geçemez.</a:t>
            </a:r>
            <a:endParaRPr lang="tr-TR" dirty="0">
              <a:latin typeface="+mj-lt"/>
              <a:cs typeface="Calibri Light"/>
            </a:endParaRPr>
          </a:p>
          <a:p>
            <a:pPr marL="12065">
              <a:lnSpc>
                <a:spcPts val="2775"/>
              </a:lnSpc>
              <a:spcBef>
                <a:spcPts val="100"/>
              </a:spcBef>
              <a:buClr>
                <a:srgbClr val="FFFFFF"/>
              </a:buClr>
              <a:tabLst>
                <a:tab pos="697865" algn="l"/>
                <a:tab pos="698500" algn="l"/>
              </a:tabLst>
            </a:pPr>
            <a:endParaRPr dirty="0">
              <a:latin typeface="+mj-lt"/>
              <a:cs typeface="Calibri Light"/>
            </a:endParaRPr>
          </a:p>
        </p:txBody>
      </p:sp>
      <p:sp>
        <p:nvSpPr>
          <p:cNvPr id="4" name="object 4"/>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CDBC5DF5-6C9E-268D-955D-BB241F86B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E2754-BD13-3430-F23D-D91F3B967581}"/>
              </a:ext>
            </a:extLst>
          </p:cNvPr>
          <p:cNvSpPr>
            <a:spLocks noGrp="1"/>
          </p:cNvSpPr>
          <p:nvPr>
            <p:ph type="ctrTitle"/>
          </p:nvPr>
        </p:nvSpPr>
        <p:spPr>
          <a:xfrm>
            <a:off x="609600" y="1540192"/>
            <a:ext cx="9982200" cy="6586418"/>
          </a:xfrm>
        </p:spPr>
        <p:txBody>
          <a:bodyPr/>
          <a:lstStyle/>
          <a:p>
            <a:r>
              <a:rPr lang="tr-TR" sz="2000" dirty="0">
                <a:latin typeface="+mj-lt"/>
              </a:rPr>
              <a:t>MoU (Memorandum of </a:t>
            </a:r>
            <a:r>
              <a:rPr lang="tr-TR" sz="2000" dirty="0" err="1">
                <a:latin typeface="+mj-lt"/>
              </a:rPr>
              <a:t>Understanding</a:t>
            </a:r>
            <a:r>
              <a:rPr lang="tr-TR" sz="2000" dirty="0">
                <a:latin typeface="+mj-lt"/>
              </a:rPr>
              <a:t>)</a:t>
            </a:r>
            <a:br>
              <a:rPr lang="tr-TR" sz="2000" dirty="0">
                <a:latin typeface="+mj-lt"/>
              </a:rPr>
            </a:br>
            <a:br>
              <a:rPr lang="tr-TR" sz="2000" dirty="0">
                <a:latin typeface="+mj-lt"/>
              </a:rPr>
            </a:br>
            <a:r>
              <a:rPr lang="tr-TR" sz="1800" b="0" dirty="0">
                <a:latin typeface="+mj-lt"/>
              </a:rPr>
              <a:t>İki üniversite arasında iyi niyet göstergesi olan ve maddi bağlayıcılığı bulunmayan Akademik/ Genel anlaşma türüdür. Bu anlaşma vesilesi ile kurumlar arası ek anlaşmalar yapılabilir. </a:t>
            </a:r>
            <a:br>
              <a:rPr lang="tr-TR" sz="1800" b="0" dirty="0">
                <a:latin typeface="+mj-lt"/>
              </a:rPr>
            </a:br>
            <a:br>
              <a:rPr lang="tr-TR" sz="1800" b="0" dirty="0">
                <a:latin typeface="+mj-lt"/>
              </a:rPr>
            </a:br>
            <a:r>
              <a:rPr lang="tr-TR" sz="1800" b="0" dirty="0">
                <a:latin typeface="+mj-lt"/>
              </a:rPr>
              <a:t>-İmzalanan Akademik İş birliği Protokolleri (MoU) kapsamında;</a:t>
            </a:r>
            <a:br>
              <a:rPr lang="tr-TR" sz="1800" b="0" dirty="0">
                <a:latin typeface="+mj-lt"/>
              </a:rPr>
            </a:br>
            <a:br>
              <a:rPr lang="tr-TR" sz="1800" b="0" dirty="0">
                <a:latin typeface="+mj-lt"/>
              </a:rPr>
            </a:br>
            <a:r>
              <a:rPr lang="tr-TR" sz="1800" b="0" dirty="0">
                <a:latin typeface="+mj-lt"/>
              </a:rPr>
              <a:t>1)Öğretim üyelerinin ve araştırma görevlilerinin değişimi; </a:t>
            </a:r>
            <a:br>
              <a:rPr lang="tr-TR" sz="1800" b="0" dirty="0">
                <a:latin typeface="+mj-lt"/>
              </a:rPr>
            </a:br>
            <a:r>
              <a:rPr lang="tr-TR" sz="1800" b="0" dirty="0">
                <a:latin typeface="+mj-lt"/>
              </a:rPr>
              <a:t>2)Ön lisans, Lisans, Lisansüstü programlarda karşılıklı olarak öğrenci değişimi; </a:t>
            </a:r>
            <a:br>
              <a:rPr lang="tr-TR" sz="1800" b="0" dirty="0">
                <a:latin typeface="+mj-lt"/>
              </a:rPr>
            </a:br>
            <a:r>
              <a:rPr lang="tr-TR" sz="1800" b="0" dirty="0">
                <a:latin typeface="+mj-lt"/>
              </a:rPr>
              <a:t>3)Karşılıklı iş birliği içinde ortak araştırma projelerinin koordinasyonu; </a:t>
            </a:r>
            <a:br>
              <a:rPr lang="tr-TR" sz="1800" b="0" dirty="0">
                <a:latin typeface="+mj-lt"/>
              </a:rPr>
            </a:br>
            <a:r>
              <a:rPr lang="tr-TR" sz="1800" b="0" dirty="0">
                <a:latin typeface="+mj-lt"/>
              </a:rPr>
              <a:t>4)Akademik konferanslar, ortak dersler, özel kısa dönem eğitim kursları, seminerler ve sempozyumlar gibi ortak akademik aktivitelerin düzenlenmesi;</a:t>
            </a:r>
            <a:br>
              <a:rPr lang="tr-TR" sz="1800" b="0" dirty="0">
                <a:latin typeface="+mj-lt"/>
              </a:rPr>
            </a:br>
            <a:r>
              <a:rPr lang="tr-TR" sz="1800" b="0" dirty="0">
                <a:latin typeface="+mj-lt"/>
              </a:rPr>
              <a:t>5)Akademik yayınların ve eğitim materyallerinin değişimi hedeflenmektedir. </a:t>
            </a:r>
            <a:br>
              <a:rPr lang="tr-TR" sz="1800" b="0" dirty="0">
                <a:latin typeface="+mj-lt"/>
              </a:rPr>
            </a:br>
            <a:br>
              <a:rPr lang="tr-TR" sz="1800" b="0" dirty="0">
                <a:latin typeface="+mj-lt"/>
              </a:rPr>
            </a:br>
            <a:br>
              <a:rPr lang="tr-TR" sz="1800" dirty="0">
                <a:latin typeface="+mj-lt"/>
              </a:rPr>
            </a:br>
            <a:br>
              <a:rPr lang="tr-TR" sz="1800" dirty="0">
                <a:latin typeface="+mj-lt"/>
              </a:rPr>
            </a:br>
            <a:br>
              <a:rPr lang="tr-TR" sz="1800" dirty="0">
                <a:latin typeface="+mj-lt"/>
              </a:rPr>
            </a:br>
            <a:br>
              <a:rPr lang="tr-TR" sz="1800" dirty="0">
                <a:latin typeface="+mj-lt"/>
              </a:rPr>
            </a:br>
            <a:br>
              <a:rPr lang="tr-TR" sz="2000" dirty="0">
                <a:latin typeface="+mj-lt"/>
              </a:rPr>
            </a:br>
            <a:br>
              <a:rPr lang="tr-TR" sz="2000" dirty="0">
                <a:latin typeface="+mj-lt"/>
              </a:rPr>
            </a:br>
            <a:br>
              <a:rPr lang="tr-TR" sz="2000" dirty="0">
                <a:latin typeface="+mj-lt"/>
              </a:rPr>
            </a:br>
            <a:br>
              <a:rPr lang="tr-TR" sz="2000" dirty="0">
                <a:latin typeface="+mj-lt"/>
              </a:rPr>
            </a:br>
            <a:endParaRPr lang="tr-TR" sz="2000" dirty="0">
              <a:latin typeface="+mj-lt"/>
            </a:endParaRPr>
          </a:p>
        </p:txBody>
      </p:sp>
      <p:sp>
        <p:nvSpPr>
          <p:cNvPr id="3" name="Alt Başlık 2">
            <a:extLst>
              <a:ext uri="{FF2B5EF4-FFF2-40B4-BE49-F238E27FC236}">
                <a16:creationId xmlns:a16="http://schemas.microsoft.com/office/drawing/2014/main" id="{50346E1E-89F0-4B76-EA4A-619239A77C2F}"/>
              </a:ext>
            </a:extLst>
          </p:cNvPr>
          <p:cNvSpPr>
            <a:spLocks noGrp="1"/>
          </p:cNvSpPr>
          <p:nvPr>
            <p:ph type="subTitle" idx="4"/>
          </p:nvPr>
        </p:nvSpPr>
        <p:spPr>
          <a:xfrm>
            <a:off x="1634613" y="5105400"/>
            <a:ext cx="8534400" cy="307777"/>
          </a:xfrm>
        </p:spPr>
        <p:txBody>
          <a:bodyPr/>
          <a:lstStyle/>
          <a:p>
            <a:r>
              <a:rPr lang="tr-TR" dirty="0"/>
              <a:t> </a:t>
            </a:r>
          </a:p>
        </p:txBody>
      </p:sp>
      <p:pic>
        <p:nvPicPr>
          <p:cNvPr id="4" name="Resim 3">
            <a:extLst>
              <a:ext uri="{FF2B5EF4-FFF2-40B4-BE49-F238E27FC236}">
                <a16:creationId xmlns:a16="http://schemas.microsoft.com/office/drawing/2014/main" id="{97128885-709C-170A-67BE-D633055E5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9271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p:nvPr/>
        </p:nvSpPr>
        <p:spPr>
          <a:xfrm>
            <a:off x="518652" y="1927450"/>
            <a:ext cx="8801100" cy="3336811"/>
          </a:xfrm>
          <a:prstGeom prst="rect">
            <a:avLst/>
          </a:prstGeom>
        </p:spPr>
        <p:txBody>
          <a:bodyPr vert="horz" wrap="square" lIns="0" tIns="12700" rIns="0" bIns="0" rtlCol="0">
            <a:spAutoFit/>
          </a:bodyPr>
          <a:lstStyle/>
          <a:p>
            <a:pPr marL="12700" marR="148590">
              <a:lnSpc>
                <a:spcPct val="100000"/>
              </a:lnSpc>
              <a:spcBef>
                <a:spcPts val="100"/>
              </a:spcBef>
              <a:tabLst>
                <a:tab pos="178435" algn="l"/>
              </a:tabLst>
            </a:pPr>
            <a:r>
              <a:rPr lang="tr-TR" sz="1800" spc="-5" dirty="0">
                <a:latin typeface="+mj-lt"/>
                <a:cs typeface="Calibri"/>
              </a:rPr>
              <a:t>-</a:t>
            </a:r>
            <a:r>
              <a:rPr sz="1800" spc="-5" dirty="0" err="1">
                <a:latin typeface="+mj-lt"/>
                <a:cs typeface="Calibri"/>
              </a:rPr>
              <a:t>Başvuru</a:t>
            </a:r>
            <a:r>
              <a:rPr sz="1800" spc="-5" dirty="0">
                <a:latin typeface="+mj-lt"/>
                <a:cs typeface="Calibri"/>
              </a:rPr>
              <a:t> </a:t>
            </a:r>
            <a:r>
              <a:rPr sz="1800" spc="-10" dirty="0">
                <a:latin typeface="+mj-lt"/>
                <a:cs typeface="Calibri"/>
              </a:rPr>
              <a:t>yapılacak</a:t>
            </a:r>
            <a:r>
              <a:rPr sz="1800" spc="5" dirty="0">
                <a:latin typeface="+mj-lt"/>
                <a:cs typeface="Calibri"/>
              </a:rPr>
              <a:t> </a:t>
            </a:r>
            <a:r>
              <a:rPr sz="1800" dirty="0">
                <a:latin typeface="+mj-lt"/>
                <a:cs typeface="Calibri"/>
              </a:rPr>
              <a:t>Nüfus</a:t>
            </a:r>
            <a:r>
              <a:rPr sz="1800" spc="10" dirty="0">
                <a:latin typeface="+mj-lt"/>
                <a:cs typeface="Calibri"/>
              </a:rPr>
              <a:t> </a:t>
            </a:r>
            <a:r>
              <a:rPr sz="1800" spc="-5" dirty="0">
                <a:latin typeface="+mj-lt"/>
                <a:cs typeface="Calibri"/>
              </a:rPr>
              <a:t>Müdürlüğü</a:t>
            </a:r>
            <a:r>
              <a:rPr sz="1800" spc="40" dirty="0">
                <a:latin typeface="+mj-lt"/>
                <a:cs typeface="Calibri"/>
              </a:rPr>
              <a:t> </a:t>
            </a:r>
            <a:r>
              <a:rPr sz="1800" spc="-10" dirty="0">
                <a:latin typeface="+mj-lt"/>
                <a:cs typeface="Calibri"/>
              </a:rPr>
              <a:t>Pasaport</a:t>
            </a:r>
            <a:r>
              <a:rPr sz="1800" spc="5" dirty="0">
                <a:latin typeface="+mj-lt"/>
                <a:cs typeface="Calibri"/>
              </a:rPr>
              <a:t> </a:t>
            </a:r>
            <a:r>
              <a:rPr sz="1800" spc="-5" dirty="0">
                <a:latin typeface="+mj-lt"/>
                <a:cs typeface="Calibri"/>
              </a:rPr>
              <a:t>Biriminin</a:t>
            </a:r>
            <a:r>
              <a:rPr sz="1800" spc="20" dirty="0">
                <a:latin typeface="+mj-lt"/>
                <a:cs typeface="Calibri"/>
              </a:rPr>
              <a:t> </a:t>
            </a:r>
            <a:r>
              <a:rPr sz="1800" spc="-5" dirty="0">
                <a:latin typeface="+mj-lt"/>
                <a:cs typeface="Calibri"/>
              </a:rPr>
              <a:t>web</a:t>
            </a:r>
            <a:r>
              <a:rPr sz="1800" spc="15" dirty="0">
                <a:latin typeface="+mj-lt"/>
                <a:cs typeface="Calibri"/>
              </a:rPr>
              <a:t> </a:t>
            </a:r>
            <a:r>
              <a:rPr sz="1800" spc="-10" dirty="0">
                <a:latin typeface="+mj-lt"/>
                <a:cs typeface="Calibri"/>
              </a:rPr>
              <a:t>sayfası incelenerek</a:t>
            </a:r>
            <a:r>
              <a:rPr sz="1800" spc="30" dirty="0">
                <a:latin typeface="+mj-lt"/>
                <a:cs typeface="Calibri"/>
              </a:rPr>
              <a:t> </a:t>
            </a:r>
            <a:r>
              <a:rPr sz="1800" spc="-5" dirty="0">
                <a:latin typeface="+mj-lt"/>
                <a:cs typeface="Calibri"/>
              </a:rPr>
              <a:t>gereklilikler </a:t>
            </a:r>
            <a:r>
              <a:rPr sz="1800" spc="-395" dirty="0">
                <a:latin typeface="+mj-lt"/>
                <a:cs typeface="Calibri"/>
              </a:rPr>
              <a:t> </a:t>
            </a:r>
            <a:r>
              <a:rPr sz="1800" spc="-20" dirty="0">
                <a:latin typeface="+mj-lt"/>
                <a:cs typeface="Calibri"/>
              </a:rPr>
              <a:t>öğrenilmelidir.</a:t>
            </a:r>
            <a:endParaRPr sz="1800" dirty="0">
              <a:latin typeface="+mj-lt"/>
              <a:cs typeface="Calibri"/>
            </a:endParaRPr>
          </a:p>
          <a:p>
            <a:pPr marL="12065">
              <a:lnSpc>
                <a:spcPct val="100000"/>
              </a:lnSpc>
              <a:tabLst>
                <a:tab pos="178435" algn="l"/>
              </a:tabLst>
            </a:pPr>
            <a:r>
              <a:rPr lang="tr-TR" sz="1800" dirty="0">
                <a:latin typeface="+mj-lt"/>
                <a:cs typeface="Calibri"/>
              </a:rPr>
              <a:t>-</a:t>
            </a:r>
            <a:r>
              <a:rPr sz="1800" dirty="0">
                <a:latin typeface="+mj-lt"/>
                <a:cs typeface="Calibri"/>
              </a:rPr>
              <a:t>2</a:t>
            </a:r>
            <a:r>
              <a:rPr lang="tr-TR" sz="1800" dirty="0">
                <a:latin typeface="+mj-lt"/>
                <a:cs typeface="Calibri"/>
              </a:rPr>
              <a:t>5</a:t>
            </a:r>
            <a:r>
              <a:rPr sz="1800" spc="10" dirty="0">
                <a:latin typeface="+mj-lt"/>
                <a:cs typeface="Calibri"/>
              </a:rPr>
              <a:t> </a:t>
            </a:r>
            <a:r>
              <a:rPr sz="1800" spc="-10" dirty="0">
                <a:latin typeface="+mj-lt"/>
                <a:cs typeface="Calibri"/>
              </a:rPr>
              <a:t>yaşın</a:t>
            </a:r>
            <a:r>
              <a:rPr sz="1800" spc="-5" dirty="0">
                <a:latin typeface="+mj-lt"/>
                <a:cs typeface="Calibri"/>
              </a:rPr>
              <a:t> altındaki</a:t>
            </a:r>
            <a:r>
              <a:rPr sz="1800" spc="15" dirty="0">
                <a:latin typeface="+mj-lt"/>
                <a:cs typeface="Calibri"/>
              </a:rPr>
              <a:t> </a:t>
            </a:r>
            <a:r>
              <a:rPr sz="1800" spc="-20" dirty="0">
                <a:latin typeface="+mj-lt"/>
                <a:cs typeface="Calibri"/>
              </a:rPr>
              <a:t>öğrenciler,</a:t>
            </a:r>
            <a:r>
              <a:rPr sz="1800" spc="20" dirty="0">
                <a:latin typeface="+mj-lt"/>
                <a:cs typeface="Calibri"/>
              </a:rPr>
              <a:t> </a:t>
            </a:r>
            <a:r>
              <a:rPr sz="1800" spc="-10" dirty="0">
                <a:latin typeface="+mj-lt"/>
                <a:cs typeface="Calibri"/>
              </a:rPr>
              <a:t>harçsız</a:t>
            </a:r>
            <a:r>
              <a:rPr sz="1800" spc="5" dirty="0">
                <a:latin typeface="+mj-lt"/>
                <a:cs typeface="Calibri"/>
              </a:rPr>
              <a:t> </a:t>
            </a:r>
            <a:r>
              <a:rPr sz="1800" spc="-5" dirty="0">
                <a:latin typeface="+mj-lt"/>
                <a:cs typeface="Calibri"/>
              </a:rPr>
              <a:t>pasaport</a:t>
            </a:r>
            <a:r>
              <a:rPr sz="1800" dirty="0">
                <a:latin typeface="+mj-lt"/>
                <a:cs typeface="Calibri"/>
              </a:rPr>
              <a:t> </a:t>
            </a:r>
            <a:r>
              <a:rPr sz="1800" spc="-20" dirty="0">
                <a:latin typeface="+mj-lt"/>
                <a:cs typeface="Calibri"/>
              </a:rPr>
              <a:t>alabilirler.</a:t>
            </a:r>
            <a:endParaRPr sz="1800" dirty="0">
              <a:latin typeface="+mj-lt"/>
              <a:cs typeface="Calibri"/>
            </a:endParaRPr>
          </a:p>
          <a:p>
            <a:pPr marL="12065">
              <a:lnSpc>
                <a:spcPct val="100000"/>
              </a:lnSpc>
              <a:tabLst>
                <a:tab pos="178435" algn="l"/>
              </a:tabLst>
            </a:pPr>
            <a:r>
              <a:rPr lang="tr-TR" dirty="0">
                <a:latin typeface="+mj-lt"/>
                <a:cs typeface="Calibri"/>
              </a:rPr>
              <a:t>-</a:t>
            </a:r>
            <a:r>
              <a:rPr sz="1800" dirty="0">
                <a:latin typeface="+mj-lt"/>
                <a:cs typeface="Calibri"/>
              </a:rPr>
              <a:t>2</a:t>
            </a:r>
            <a:r>
              <a:rPr lang="tr-TR" sz="1800" dirty="0">
                <a:latin typeface="+mj-lt"/>
                <a:cs typeface="Calibri"/>
              </a:rPr>
              <a:t>5</a:t>
            </a:r>
            <a:r>
              <a:rPr sz="1800" spc="15" dirty="0">
                <a:latin typeface="+mj-lt"/>
                <a:cs typeface="Calibri"/>
              </a:rPr>
              <a:t> </a:t>
            </a:r>
            <a:r>
              <a:rPr sz="1800" spc="-10" dirty="0">
                <a:latin typeface="+mj-lt"/>
                <a:cs typeface="Calibri"/>
              </a:rPr>
              <a:t>yaşın</a:t>
            </a:r>
            <a:r>
              <a:rPr sz="1800" spc="-5" dirty="0">
                <a:latin typeface="+mj-lt"/>
                <a:cs typeface="Calibri"/>
              </a:rPr>
              <a:t> </a:t>
            </a:r>
            <a:r>
              <a:rPr sz="1800" spc="-10" dirty="0">
                <a:latin typeface="+mj-lt"/>
                <a:cs typeface="Calibri"/>
              </a:rPr>
              <a:t>üzerindeki</a:t>
            </a:r>
            <a:r>
              <a:rPr sz="1800" spc="20" dirty="0">
                <a:latin typeface="+mj-lt"/>
                <a:cs typeface="Calibri"/>
              </a:rPr>
              <a:t> </a:t>
            </a:r>
            <a:r>
              <a:rPr sz="1800" spc="-20" dirty="0">
                <a:latin typeface="+mj-lt"/>
                <a:cs typeface="Calibri"/>
              </a:rPr>
              <a:t>öğrenciler,</a:t>
            </a:r>
            <a:r>
              <a:rPr sz="1800" spc="35" dirty="0">
                <a:latin typeface="+mj-lt"/>
                <a:cs typeface="Calibri"/>
              </a:rPr>
              <a:t> </a:t>
            </a:r>
            <a:r>
              <a:rPr sz="1800" spc="-10" dirty="0">
                <a:latin typeface="+mj-lt"/>
                <a:cs typeface="Calibri"/>
              </a:rPr>
              <a:t>harçsız</a:t>
            </a:r>
            <a:r>
              <a:rPr sz="1800" dirty="0">
                <a:latin typeface="+mj-lt"/>
                <a:cs typeface="Calibri"/>
              </a:rPr>
              <a:t> </a:t>
            </a:r>
            <a:r>
              <a:rPr sz="1800" spc="-5" dirty="0">
                <a:latin typeface="+mj-lt"/>
                <a:cs typeface="Calibri"/>
              </a:rPr>
              <a:t>pasaport</a:t>
            </a:r>
            <a:r>
              <a:rPr sz="1800" dirty="0">
                <a:latin typeface="+mj-lt"/>
                <a:cs typeface="Calibri"/>
              </a:rPr>
              <a:t> </a:t>
            </a:r>
            <a:r>
              <a:rPr sz="1800" spc="-5" dirty="0">
                <a:latin typeface="+mj-lt"/>
                <a:cs typeface="Calibri"/>
              </a:rPr>
              <a:t>almak</a:t>
            </a:r>
            <a:r>
              <a:rPr sz="1800" spc="5" dirty="0">
                <a:latin typeface="+mj-lt"/>
                <a:cs typeface="Calibri"/>
              </a:rPr>
              <a:t> </a:t>
            </a:r>
            <a:r>
              <a:rPr sz="1800" spc="-5" dirty="0">
                <a:latin typeface="+mj-lt"/>
                <a:cs typeface="Calibri"/>
              </a:rPr>
              <a:t>için</a:t>
            </a:r>
            <a:r>
              <a:rPr sz="1800" spc="30" dirty="0">
                <a:latin typeface="+mj-lt"/>
                <a:cs typeface="Calibri"/>
              </a:rPr>
              <a:t> </a:t>
            </a:r>
            <a:r>
              <a:rPr sz="1800" spc="-10" dirty="0">
                <a:latin typeface="+mj-lt"/>
                <a:cs typeface="Calibri"/>
              </a:rPr>
              <a:t>Uluslararası</a:t>
            </a:r>
            <a:r>
              <a:rPr sz="1800" dirty="0">
                <a:latin typeface="+mj-lt"/>
                <a:cs typeface="Calibri"/>
              </a:rPr>
              <a:t> </a:t>
            </a:r>
            <a:r>
              <a:rPr sz="1800" spc="-5" dirty="0">
                <a:latin typeface="+mj-lt"/>
                <a:cs typeface="Calibri"/>
              </a:rPr>
              <a:t>İlişkiler</a:t>
            </a:r>
            <a:r>
              <a:rPr sz="1800" spc="15" dirty="0">
                <a:latin typeface="+mj-lt"/>
                <a:cs typeface="Calibri"/>
              </a:rPr>
              <a:t> </a:t>
            </a:r>
            <a:r>
              <a:rPr sz="1800" spc="-5" dirty="0">
                <a:latin typeface="+mj-lt"/>
                <a:cs typeface="Calibri"/>
              </a:rPr>
              <a:t>Ofisinden</a:t>
            </a:r>
            <a:r>
              <a:rPr sz="1800" dirty="0">
                <a:latin typeface="+mj-lt"/>
                <a:cs typeface="Calibri"/>
              </a:rPr>
              <a:t> </a:t>
            </a:r>
            <a:r>
              <a:rPr sz="1800" spc="-5" dirty="0">
                <a:latin typeface="+mj-lt"/>
                <a:cs typeface="Calibri"/>
              </a:rPr>
              <a:t>yazı</a:t>
            </a:r>
            <a:endParaRPr sz="1800" dirty="0">
              <a:latin typeface="+mj-lt"/>
              <a:cs typeface="Calibri"/>
            </a:endParaRPr>
          </a:p>
          <a:p>
            <a:pPr marL="12700">
              <a:lnSpc>
                <a:spcPct val="100000"/>
              </a:lnSpc>
            </a:pPr>
            <a:r>
              <a:rPr sz="1800" spc="-20" dirty="0">
                <a:latin typeface="+mj-lt"/>
                <a:cs typeface="Calibri"/>
              </a:rPr>
              <a:t>alabilirler.</a:t>
            </a:r>
            <a:endParaRPr sz="1800" dirty="0">
              <a:latin typeface="+mj-lt"/>
              <a:cs typeface="Calibri"/>
            </a:endParaRPr>
          </a:p>
          <a:p>
            <a:pPr marL="12065">
              <a:lnSpc>
                <a:spcPct val="100000"/>
              </a:lnSpc>
              <a:tabLst>
                <a:tab pos="178435" algn="l"/>
              </a:tabLst>
            </a:pPr>
            <a:r>
              <a:rPr lang="tr-TR" sz="1800" spc="-5" dirty="0">
                <a:latin typeface="+mj-lt"/>
                <a:cs typeface="Calibri"/>
              </a:rPr>
              <a:t>-</a:t>
            </a:r>
            <a:r>
              <a:rPr sz="1800" spc="-5" dirty="0" err="1">
                <a:latin typeface="+mj-lt"/>
                <a:cs typeface="Calibri"/>
              </a:rPr>
              <a:t>Misafir</a:t>
            </a:r>
            <a:r>
              <a:rPr sz="1800" spc="10" dirty="0">
                <a:latin typeface="+mj-lt"/>
                <a:cs typeface="Calibri"/>
              </a:rPr>
              <a:t> </a:t>
            </a:r>
            <a:r>
              <a:rPr sz="1800" spc="-10" dirty="0">
                <a:latin typeface="+mj-lt"/>
                <a:cs typeface="Calibri"/>
              </a:rPr>
              <a:t>olunacak</a:t>
            </a:r>
            <a:r>
              <a:rPr sz="1800" spc="20" dirty="0">
                <a:latin typeface="+mj-lt"/>
                <a:cs typeface="Calibri"/>
              </a:rPr>
              <a:t> </a:t>
            </a:r>
            <a:r>
              <a:rPr sz="1800" spc="-15" dirty="0">
                <a:latin typeface="+mj-lt"/>
                <a:cs typeface="Calibri"/>
              </a:rPr>
              <a:t>ülkenin</a:t>
            </a:r>
            <a:r>
              <a:rPr sz="1800" spc="25" dirty="0">
                <a:latin typeface="+mj-lt"/>
                <a:cs typeface="Calibri"/>
              </a:rPr>
              <a:t> </a:t>
            </a:r>
            <a:r>
              <a:rPr sz="1800" spc="-10" dirty="0">
                <a:latin typeface="+mj-lt"/>
                <a:cs typeface="Calibri"/>
              </a:rPr>
              <a:t>konsolosluk</a:t>
            </a:r>
            <a:r>
              <a:rPr sz="1800" spc="5" dirty="0">
                <a:latin typeface="+mj-lt"/>
                <a:cs typeface="Calibri"/>
              </a:rPr>
              <a:t> </a:t>
            </a:r>
            <a:r>
              <a:rPr sz="1800" spc="-10" dirty="0">
                <a:latin typeface="+mj-lt"/>
                <a:cs typeface="Calibri"/>
              </a:rPr>
              <a:t>web</a:t>
            </a:r>
            <a:r>
              <a:rPr sz="1800" spc="25" dirty="0">
                <a:latin typeface="+mj-lt"/>
                <a:cs typeface="Calibri"/>
              </a:rPr>
              <a:t> </a:t>
            </a:r>
            <a:r>
              <a:rPr sz="1800" spc="-10" dirty="0">
                <a:latin typeface="+mj-lt"/>
                <a:cs typeface="Calibri"/>
              </a:rPr>
              <a:t>sayfası</a:t>
            </a:r>
            <a:r>
              <a:rPr sz="1800" dirty="0">
                <a:latin typeface="+mj-lt"/>
                <a:cs typeface="Calibri"/>
              </a:rPr>
              <a:t> </a:t>
            </a:r>
            <a:r>
              <a:rPr sz="1800" spc="-5" dirty="0">
                <a:latin typeface="+mj-lt"/>
                <a:cs typeface="Calibri"/>
              </a:rPr>
              <a:t>incelenerek</a:t>
            </a:r>
            <a:r>
              <a:rPr sz="1800" spc="25" dirty="0">
                <a:latin typeface="+mj-lt"/>
                <a:cs typeface="Calibri"/>
              </a:rPr>
              <a:t> </a:t>
            </a:r>
            <a:r>
              <a:rPr sz="1800" spc="-15" dirty="0">
                <a:latin typeface="+mj-lt"/>
                <a:cs typeface="Calibri"/>
              </a:rPr>
              <a:t>vize</a:t>
            </a:r>
            <a:r>
              <a:rPr sz="1800" spc="25" dirty="0">
                <a:latin typeface="+mj-lt"/>
                <a:cs typeface="Calibri"/>
              </a:rPr>
              <a:t> </a:t>
            </a:r>
            <a:r>
              <a:rPr sz="1800" spc="-10" dirty="0">
                <a:latin typeface="+mj-lt"/>
                <a:cs typeface="Calibri"/>
              </a:rPr>
              <a:t>gereklilikleri</a:t>
            </a:r>
            <a:r>
              <a:rPr sz="1800" spc="30" dirty="0">
                <a:latin typeface="+mj-lt"/>
                <a:cs typeface="Calibri"/>
              </a:rPr>
              <a:t> </a:t>
            </a:r>
            <a:r>
              <a:rPr sz="1800" spc="-20" dirty="0">
                <a:latin typeface="+mj-lt"/>
                <a:cs typeface="Calibri"/>
              </a:rPr>
              <a:t>öğrenilmelidir.</a:t>
            </a:r>
            <a:endParaRPr sz="1800" dirty="0">
              <a:latin typeface="+mj-lt"/>
              <a:cs typeface="Calibri"/>
            </a:endParaRPr>
          </a:p>
          <a:p>
            <a:pPr marL="12700" marR="855980">
              <a:lnSpc>
                <a:spcPct val="100000"/>
              </a:lnSpc>
              <a:spcBef>
                <a:spcPts val="5"/>
              </a:spcBef>
              <a:tabLst>
                <a:tab pos="178435" algn="l"/>
              </a:tabLst>
            </a:pPr>
            <a:r>
              <a:rPr lang="tr-TR" sz="1800" spc="-5" dirty="0">
                <a:latin typeface="+mj-lt"/>
                <a:cs typeface="Calibri"/>
              </a:rPr>
              <a:t>-</a:t>
            </a:r>
            <a:r>
              <a:rPr sz="1800" spc="-5" dirty="0">
                <a:latin typeface="+mj-lt"/>
                <a:cs typeface="Calibri"/>
              </a:rPr>
              <a:t>Erasmus+</a:t>
            </a:r>
            <a:r>
              <a:rPr sz="1800" spc="-10" dirty="0">
                <a:latin typeface="+mj-lt"/>
                <a:cs typeface="Calibri"/>
              </a:rPr>
              <a:t> yararlanıcısı</a:t>
            </a:r>
            <a:r>
              <a:rPr sz="1800" spc="10" dirty="0">
                <a:latin typeface="+mj-lt"/>
                <a:cs typeface="Calibri"/>
              </a:rPr>
              <a:t> </a:t>
            </a:r>
            <a:r>
              <a:rPr sz="1800" spc="-5" dirty="0">
                <a:latin typeface="+mj-lt"/>
                <a:cs typeface="Calibri"/>
              </a:rPr>
              <a:t>olduğunuzu</a:t>
            </a:r>
            <a:r>
              <a:rPr sz="1800" spc="40" dirty="0">
                <a:latin typeface="+mj-lt"/>
                <a:cs typeface="Calibri"/>
              </a:rPr>
              <a:t> </a:t>
            </a:r>
            <a:r>
              <a:rPr sz="1800" spc="-5" dirty="0">
                <a:latin typeface="+mj-lt"/>
                <a:cs typeface="Calibri"/>
              </a:rPr>
              <a:t>ve</a:t>
            </a:r>
            <a:r>
              <a:rPr sz="1800" spc="-10" dirty="0">
                <a:latin typeface="+mj-lt"/>
                <a:cs typeface="Calibri"/>
              </a:rPr>
              <a:t> </a:t>
            </a:r>
            <a:r>
              <a:rPr sz="1800" spc="-5" dirty="0">
                <a:latin typeface="+mj-lt"/>
                <a:cs typeface="Calibri"/>
              </a:rPr>
              <a:t>hibe</a:t>
            </a:r>
            <a:r>
              <a:rPr sz="1800" spc="15" dirty="0">
                <a:latin typeface="+mj-lt"/>
                <a:cs typeface="Calibri"/>
              </a:rPr>
              <a:t> </a:t>
            </a:r>
            <a:r>
              <a:rPr sz="1800" spc="-5" dirty="0">
                <a:latin typeface="+mj-lt"/>
                <a:cs typeface="Calibri"/>
              </a:rPr>
              <a:t>alıp</a:t>
            </a:r>
            <a:r>
              <a:rPr sz="1800" spc="30" dirty="0">
                <a:latin typeface="+mj-lt"/>
                <a:cs typeface="Calibri"/>
              </a:rPr>
              <a:t> </a:t>
            </a:r>
            <a:r>
              <a:rPr sz="1800" spc="-10" dirty="0" err="1">
                <a:latin typeface="+mj-lt"/>
                <a:cs typeface="Calibri"/>
              </a:rPr>
              <a:t>almayacağınızı</a:t>
            </a:r>
            <a:r>
              <a:rPr sz="1800" spc="10" dirty="0">
                <a:latin typeface="+mj-lt"/>
                <a:cs typeface="Calibri"/>
              </a:rPr>
              <a:t> </a:t>
            </a:r>
            <a:r>
              <a:rPr lang="tr-TR" sz="1800" spc="-60" dirty="0">
                <a:latin typeface="+mj-lt"/>
                <a:cs typeface="Calibri Light"/>
              </a:rPr>
              <a:t>Uluslararası İlişkiler ve Değişim Programları Koordinatörlüğü’nden </a:t>
            </a:r>
            <a:r>
              <a:rPr sz="1800" spc="-5" dirty="0" err="1">
                <a:latin typeface="+mj-lt"/>
                <a:cs typeface="Calibri"/>
              </a:rPr>
              <a:t>alacağınız</a:t>
            </a:r>
            <a:r>
              <a:rPr sz="1800" spc="10" dirty="0">
                <a:latin typeface="+mj-lt"/>
                <a:cs typeface="Calibri"/>
              </a:rPr>
              <a:t> </a:t>
            </a:r>
            <a:r>
              <a:rPr sz="1800" spc="-35" dirty="0">
                <a:latin typeface="+mj-lt"/>
                <a:cs typeface="Calibri"/>
              </a:rPr>
              <a:t>Teyit</a:t>
            </a:r>
            <a:r>
              <a:rPr sz="1800" dirty="0">
                <a:latin typeface="+mj-lt"/>
                <a:cs typeface="Calibri"/>
              </a:rPr>
              <a:t> </a:t>
            </a:r>
            <a:r>
              <a:rPr sz="1800" spc="-5" dirty="0">
                <a:latin typeface="+mj-lt"/>
                <a:cs typeface="Calibri"/>
              </a:rPr>
              <a:t>Belgesi</a:t>
            </a:r>
            <a:r>
              <a:rPr sz="1800" spc="-20" dirty="0">
                <a:latin typeface="+mj-lt"/>
                <a:cs typeface="Calibri"/>
              </a:rPr>
              <a:t> </a:t>
            </a:r>
            <a:r>
              <a:rPr sz="1800" spc="-5" dirty="0">
                <a:latin typeface="+mj-lt"/>
                <a:cs typeface="Calibri"/>
              </a:rPr>
              <a:t>(Confirmation</a:t>
            </a:r>
            <a:r>
              <a:rPr sz="1800" spc="30" dirty="0">
                <a:latin typeface="+mj-lt"/>
                <a:cs typeface="Calibri"/>
              </a:rPr>
              <a:t> </a:t>
            </a:r>
            <a:r>
              <a:rPr sz="1800" spc="-10" dirty="0">
                <a:latin typeface="+mj-lt"/>
                <a:cs typeface="Calibri"/>
              </a:rPr>
              <a:t>Form)</a:t>
            </a:r>
            <a:r>
              <a:rPr sz="1800" dirty="0">
                <a:latin typeface="+mj-lt"/>
                <a:cs typeface="Calibri"/>
              </a:rPr>
              <a:t> </a:t>
            </a:r>
            <a:r>
              <a:rPr sz="1800" spc="-5" dirty="0">
                <a:latin typeface="+mj-lt"/>
                <a:cs typeface="Calibri"/>
              </a:rPr>
              <a:t>ile</a:t>
            </a:r>
            <a:r>
              <a:rPr sz="1800" spc="15" dirty="0">
                <a:latin typeface="+mj-lt"/>
                <a:cs typeface="Calibri"/>
              </a:rPr>
              <a:t> </a:t>
            </a:r>
            <a:r>
              <a:rPr sz="1800" spc="-10" dirty="0">
                <a:latin typeface="+mj-lt"/>
                <a:cs typeface="Calibri"/>
              </a:rPr>
              <a:t>ispatlayabilirsiniz.</a:t>
            </a:r>
            <a:endParaRPr sz="1800" dirty="0">
              <a:latin typeface="+mj-lt"/>
              <a:cs typeface="Calibri"/>
            </a:endParaRPr>
          </a:p>
          <a:p>
            <a:pPr marL="12700">
              <a:lnSpc>
                <a:spcPct val="100000"/>
              </a:lnSpc>
            </a:pPr>
            <a:endParaRPr lang="tr-TR" sz="1800" spc="-10" dirty="0">
              <a:latin typeface="+mj-lt"/>
              <a:cs typeface="Calibri"/>
            </a:endParaRPr>
          </a:p>
          <a:p>
            <a:pPr marL="12700">
              <a:lnSpc>
                <a:spcPct val="100000"/>
              </a:lnSpc>
            </a:pPr>
            <a:r>
              <a:rPr lang="tr-TR" sz="1800" spc="-10" dirty="0">
                <a:latin typeface="+mj-lt"/>
                <a:cs typeface="Calibri"/>
              </a:rPr>
              <a:t>*</a:t>
            </a:r>
            <a:r>
              <a:rPr sz="1800" spc="-10" dirty="0" err="1">
                <a:latin typeface="+mj-lt"/>
                <a:cs typeface="Calibri"/>
              </a:rPr>
              <a:t>Aracı</a:t>
            </a:r>
            <a:r>
              <a:rPr sz="1800" spc="-10" dirty="0">
                <a:latin typeface="+mj-lt"/>
                <a:cs typeface="Calibri"/>
              </a:rPr>
              <a:t> </a:t>
            </a:r>
            <a:r>
              <a:rPr sz="1800" spc="-15" dirty="0">
                <a:latin typeface="+mj-lt"/>
                <a:cs typeface="Calibri"/>
              </a:rPr>
              <a:t>şirketlere</a:t>
            </a:r>
            <a:r>
              <a:rPr sz="1800" spc="-10" dirty="0">
                <a:latin typeface="+mj-lt"/>
                <a:cs typeface="Calibri"/>
              </a:rPr>
              <a:t> </a:t>
            </a:r>
            <a:r>
              <a:rPr sz="1800" spc="-15" dirty="0">
                <a:latin typeface="+mj-lt"/>
                <a:cs typeface="Calibri"/>
              </a:rPr>
              <a:t>dikkat</a:t>
            </a:r>
            <a:r>
              <a:rPr sz="1800" dirty="0">
                <a:latin typeface="+mj-lt"/>
                <a:cs typeface="Calibri"/>
              </a:rPr>
              <a:t> </a:t>
            </a:r>
            <a:r>
              <a:rPr sz="1800" spc="-5" dirty="0">
                <a:latin typeface="+mj-lt"/>
                <a:cs typeface="Calibri"/>
              </a:rPr>
              <a:t>etmelisiniz.</a:t>
            </a:r>
            <a:endParaRPr sz="1800" dirty="0">
              <a:latin typeface="+mj-lt"/>
              <a:cs typeface="Calibri"/>
            </a:endParaRPr>
          </a:p>
          <a:p>
            <a:pPr marL="12700">
              <a:lnSpc>
                <a:spcPct val="100000"/>
              </a:lnSpc>
            </a:pPr>
            <a:r>
              <a:rPr lang="tr-TR" sz="1800" spc="-15" dirty="0">
                <a:latin typeface="+mj-lt"/>
                <a:cs typeface="Calibri"/>
              </a:rPr>
              <a:t>*</a:t>
            </a:r>
            <a:r>
              <a:rPr sz="1800" spc="-15" dirty="0" err="1">
                <a:latin typeface="+mj-lt"/>
                <a:cs typeface="Calibri"/>
              </a:rPr>
              <a:t>Vize</a:t>
            </a:r>
            <a:r>
              <a:rPr sz="1800" spc="10" dirty="0">
                <a:latin typeface="+mj-lt"/>
                <a:cs typeface="Calibri"/>
              </a:rPr>
              <a:t> </a:t>
            </a:r>
            <a:r>
              <a:rPr sz="1800" spc="-5" dirty="0">
                <a:latin typeface="+mj-lt"/>
                <a:cs typeface="Calibri"/>
              </a:rPr>
              <a:t>ve </a:t>
            </a:r>
            <a:r>
              <a:rPr sz="1800" dirty="0">
                <a:latin typeface="+mj-lt"/>
                <a:cs typeface="Calibri"/>
              </a:rPr>
              <a:t>pasaport</a:t>
            </a:r>
            <a:r>
              <a:rPr sz="1800" spc="-10" dirty="0">
                <a:latin typeface="+mj-lt"/>
                <a:cs typeface="Calibri"/>
              </a:rPr>
              <a:t> </a:t>
            </a:r>
            <a:r>
              <a:rPr sz="1800" spc="-5" dirty="0">
                <a:latin typeface="+mj-lt"/>
                <a:cs typeface="Calibri"/>
              </a:rPr>
              <a:t>işlemleri </a:t>
            </a:r>
            <a:r>
              <a:rPr sz="1800" spc="-10" dirty="0">
                <a:latin typeface="+mj-lt"/>
                <a:cs typeface="Calibri"/>
              </a:rPr>
              <a:t>öğrencinin</a:t>
            </a:r>
            <a:r>
              <a:rPr sz="1800" spc="15" dirty="0">
                <a:latin typeface="+mj-lt"/>
                <a:cs typeface="Calibri"/>
              </a:rPr>
              <a:t> </a:t>
            </a:r>
            <a:r>
              <a:rPr sz="1800" spc="-10" dirty="0">
                <a:latin typeface="+mj-lt"/>
                <a:cs typeface="Calibri"/>
              </a:rPr>
              <a:t>kendisine</a:t>
            </a:r>
            <a:r>
              <a:rPr sz="1800" spc="5" dirty="0">
                <a:latin typeface="+mj-lt"/>
                <a:cs typeface="Calibri"/>
              </a:rPr>
              <a:t> </a:t>
            </a:r>
            <a:r>
              <a:rPr sz="1800" spc="-35" dirty="0">
                <a:latin typeface="+mj-lt"/>
                <a:cs typeface="Calibri"/>
              </a:rPr>
              <a:t>aittir.</a:t>
            </a:r>
            <a:endParaRPr sz="1800" dirty="0">
              <a:latin typeface="+mj-lt"/>
              <a:cs typeface="Calibri"/>
            </a:endParaRPr>
          </a:p>
        </p:txBody>
      </p:sp>
      <p:sp>
        <p:nvSpPr>
          <p:cNvPr id="4" name="object 4"/>
          <p:cNvSpPr txBox="1">
            <a:spLocks noGrp="1"/>
          </p:cNvSpPr>
          <p:nvPr>
            <p:ph type="title"/>
          </p:nvPr>
        </p:nvSpPr>
        <p:spPr>
          <a:xfrm>
            <a:off x="533400" y="1524000"/>
            <a:ext cx="2031364"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FFFFFF"/>
                </a:solidFill>
                <a:latin typeface="Calibri"/>
                <a:cs typeface="Calibri"/>
              </a:rPr>
              <a:t>PASAPORT/VİZE</a:t>
            </a:r>
            <a:endParaRPr sz="2400" dirty="0">
              <a:latin typeface="Calibri"/>
              <a:cs typeface="Calibri"/>
            </a:endParaRPr>
          </a:p>
        </p:txBody>
      </p:sp>
      <p:pic>
        <p:nvPicPr>
          <p:cNvPr id="5" name="Resim 4">
            <a:extLst>
              <a:ext uri="{FF2B5EF4-FFF2-40B4-BE49-F238E27FC236}">
                <a16:creationId xmlns:a16="http://schemas.microsoft.com/office/drawing/2014/main" id="{9A4955A7-CE11-3397-5BDE-5263823DB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5DA4-FC8F-43BC-1E6B-283658C3D47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5137616-EB91-DFBF-C092-D4A1104E0F4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D8E3462E-BD23-2D93-6883-D7A6A11C1328}"/>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87E1317A-5994-89F9-5020-78FC6112F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0063F778-F803-A7D4-4B70-4DF3AC393EE5}"/>
              </a:ext>
            </a:extLst>
          </p:cNvPr>
          <p:cNvSpPr txBox="1"/>
          <p:nvPr/>
        </p:nvSpPr>
        <p:spPr>
          <a:xfrm>
            <a:off x="457200" y="1527749"/>
            <a:ext cx="7584504" cy="3908762"/>
          </a:xfrm>
          <a:prstGeom prst="rect">
            <a:avLst/>
          </a:prstGeom>
          <a:noFill/>
        </p:spPr>
        <p:txBody>
          <a:bodyPr wrap="square" rtlCol="0">
            <a:spAutoFit/>
          </a:bodyPr>
          <a:lstStyle/>
          <a:p>
            <a:pPr marL="12700" marR="499109">
              <a:lnSpc>
                <a:spcPts val="2690"/>
              </a:lnSpc>
              <a:spcBef>
                <a:spcPts val="745"/>
              </a:spcBef>
              <a:tabLst>
                <a:tab pos="272415" algn="l"/>
              </a:tabLst>
            </a:pPr>
            <a:r>
              <a:rPr lang="tr-TR" sz="1800" b="1" dirty="0">
                <a:solidFill>
                  <a:schemeClr val="bg1"/>
                </a:solidFill>
                <a:latin typeface="+mj-lt"/>
              </a:rPr>
              <a:t>S</a:t>
            </a:r>
            <a:r>
              <a:rPr lang="tr-TR" sz="1800" b="1" spc="-25" dirty="0">
                <a:solidFill>
                  <a:schemeClr val="bg1"/>
                </a:solidFill>
                <a:latin typeface="+mj-lt"/>
              </a:rPr>
              <a:t>e</a:t>
            </a:r>
            <a:r>
              <a:rPr lang="tr-TR" sz="1800" b="1" spc="-60" dirty="0">
                <a:solidFill>
                  <a:schemeClr val="bg1"/>
                </a:solidFill>
                <a:latin typeface="+mj-lt"/>
              </a:rPr>
              <a:t>y</a:t>
            </a:r>
            <a:r>
              <a:rPr lang="tr-TR" sz="1800" b="1" dirty="0">
                <a:solidFill>
                  <a:schemeClr val="bg1"/>
                </a:solidFill>
                <a:latin typeface="+mj-lt"/>
              </a:rPr>
              <a:t>ah</a:t>
            </a:r>
            <a:r>
              <a:rPr lang="tr-TR" sz="1800" b="1" spc="-40" dirty="0">
                <a:solidFill>
                  <a:schemeClr val="bg1"/>
                </a:solidFill>
                <a:latin typeface="+mj-lt"/>
              </a:rPr>
              <a:t>a</a:t>
            </a:r>
            <a:r>
              <a:rPr lang="tr-TR" sz="1800" b="1" dirty="0">
                <a:solidFill>
                  <a:schemeClr val="bg1"/>
                </a:solidFill>
                <a:latin typeface="+mj-lt"/>
              </a:rPr>
              <a:t>t</a:t>
            </a:r>
            <a:endParaRPr lang="tr-TR" sz="1800" b="1" spc="-10" dirty="0">
              <a:solidFill>
                <a:schemeClr val="bg1"/>
              </a:solidFill>
              <a:latin typeface="+mj-lt"/>
              <a:cs typeface="Calibri"/>
            </a:endParaRPr>
          </a:p>
          <a:p>
            <a:pPr marL="12700" marR="499109">
              <a:lnSpc>
                <a:spcPts val="2690"/>
              </a:lnSpc>
              <a:spcBef>
                <a:spcPts val="745"/>
              </a:spcBef>
              <a:tabLst>
                <a:tab pos="272415" algn="l"/>
              </a:tabLst>
            </a:pPr>
            <a:r>
              <a:rPr lang="tr-TR" sz="1800" spc="-10" dirty="0">
                <a:solidFill>
                  <a:schemeClr val="bg1"/>
                </a:solidFill>
                <a:latin typeface="+mj-lt"/>
                <a:cs typeface="Calibri"/>
              </a:rPr>
              <a:t>-Başvurunuz</a:t>
            </a:r>
            <a:r>
              <a:rPr lang="tr-TR" sz="1800" spc="40" dirty="0">
                <a:solidFill>
                  <a:schemeClr val="bg1"/>
                </a:solidFill>
                <a:latin typeface="+mj-lt"/>
                <a:cs typeface="Calibri"/>
              </a:rPr>
              <a:t> </a:t>
            </a:r>
            <a:r>
              <a:rPr lang="tr-TR" sz="1800" spc="-5" dirty="0">
                <a:solidFill>
                  <a:schemeClr val="bg1"/>
                </a:solidFill>
                <a:latin typeface="+mj-lt"/>
                <a:cs typeface="Calibri"/>
              </a:rPr>
              <a:t>misafir</a:t>
            </a:r>
            <a:r>
              <a:rPr lang="tr-TR" sz="1800" spc="10" dirty="0">
                <a:solidFill>
                  <a:schemeClr val="bg1"/>
                </a:solidFill>
                <a:latin typeface="+mj-lt"/>
                <a:cs typeface="Calibri"/>
              </a:rPr>
              <a:t> </a:t>
            </a:r>
            <a:r>
              <a:rPr lang="tr-TR" sz="1800" spc="-10" dirty="0">
                <a:solidFill>
                  <a:schemeClr val="bg1"/>
                </a:solidFill>
                <a:latin typeface="+mj-lt"/>
                <a:cs typeface="Calibri"/>
              </a:rPr>
              <a:t>olunacak</a:t>
            </a:r>
            <a:r>
              <a:rPr lang="tr-TR" sz="1800" spc="25" dirty="0">
                <a:solidFill>
                  <a:schemeClr val="bg1"/>
                </a:solidFill>
                <a:latin typeface="+mj-lt"/>
                <a:cs typeface="Calibri"/>
              </a:rPr>
              <a:t> </a:t>
            </a:r>
            <a:r>
              <a:rPr lang="tr-TR" sz="1800" spc="-15" dirty="0">
                <a:solidFill>
                  <a:schemeClr val="bg1"/>
                </a:solidFill>
                <a:latin typeface="+mj-lt"/>
                <a:cs typeface="Calibri"/>
              </a:rPr>
              <a:t>kurum</a:t>
            </a:r>
            <a:r>
              <a:rPr lang="tr-TR" sz="1800" spc="30" dirty="0">
                <a:solidFill>
                  <a:schemeClr val="bg1"/>
                </a:solidFill>
                <a:latin typeface="+mj-lt"/>
                <a:cs typeface="Calibri"/>
              </a:rPr>
              <a:t> </a:t>
            </a:r>
            <a:r>
              <a:rPr lang="tr-TR" sz="1800" spc="-15" dirty="0">
                <a:solidFill>
                  <a:schemeClr val="bg1"/>
                </a:solidFill>
                <a:latin typeface="+mj-lt"/>
                <a:cs typeface="Calibri"/>
              </a:rPr>
              <a:t>tarafından</a:t>
            </a:r>
            <a:r>
              <a:rPr lang="tr-TR" sz="1800" spc="25" dirty="0">
                <a:solidFill>
                  <a:schemeClr val="bg1"/>
                </a:solidFill>
                <a:latin typeface="+mj-lt"/>
                <a:cs typeface="Calibri"/>
              </a:rPr>
              <a:t> </a:t>
            </a:r>
            <a:r>
              <a:rPr lang="tr-TR" sz="1800" spc="-15" dirty="0">
                <a:solidFill>
                  <a:schemeClr val="bg1"/>
                </a:solidFill>
                <a:latin typeface="+mj-lt"/>
                <a:cs typeface="Calibri"/>
              </a:rPr>
              <a:t>kabul</a:t>
            </a:r>
            <a:r>
              <a:rPr lang="tr-TR" sz="1800" spc="25" dirty="0">
                <a:solidFill>
                  <a:schemeClr val="bg1"/>
                </a:solidFill>
                <a:latin typeface="+mj-lt"/>
                <a:cs typeface="Calibri"/>
              </a:rPr>
              <a:t> </a:t>
            </a:r>
            <a:r>
              <a:rPr lang="tr-TR" sz="1800" spc="-10" dirty="0">
                <a:solidFill>
                  <a:schemeClr val="bg1"/>
                </a:solidFill>
                <a:latin typeface="+mj-lt"/>
                <a:cs typeface="Calibri"/>
              </a:rPr>
              <a:t>edildikten</a:t>
            </a:r>
            <a:r>
              <a:rPr lang="tr-TR" sz="1800" spc="30" dirty="0">
                <a:solidFill>
                  <a:schemeClr val="bg1"/>
                </a:solidFill>
                <a:latin typeface="+mj-lt"/>
                <a:cs typeface="Calibri"/>
              </a:rPr>
              <a:t> </a:t>
            </a:r>
            <a:r>
              <a:rPr lang="tr-TR" sz="1800" spc="-15" dirty="0">
                <a:solidFill>
                  <a:schemeClr val="bg1"/>
                </a:solidFill>
                <a:latin typeface="+mj-lt"/>
                <a:cs typeface="Calibri"/>
              </a:rPr>
              <a:t>ve </a:t>
            </a:r>
            <a:r>
              <a:rPr lang="tr-TR" sz="1800" spc="-615" dirty="0">
                <a:solidFill>
                  <a:schemeClr val="bg1"/>
                </a:solidFill>
                <a:latin typeface="+mj-lt"/>
                <a:cs typeface="Calibri"/>
              </a:rPr>
              <a:t> </a:t>
            </a:r>
            <a:r>
              <a:rPr lang="tr-TR" sz="1800" spc="-15" dirty="0">
                <a:solidFill>
                  <a:schemeClr val="bg1"/>
                </a:solidFill>
                <a:latin typeface="+mj-lt"/>
                <a:cs typeface="Calibri"/>
              </a:rPr>
              <a:t>vizeniz</a:t>
            </a:r>
            <a:r>
              <a:rPr lang="tr-TR" sz="1800" dirty="0">
                <a:solidFill>
                  <a:schemeClr val="bg1"/>
                </a:solidFill>
                <a:latin typeface="+mj-lt"/>
                <a:cs typeface="Calibri"/>
              </a:rPr>
              <a:t> </a:t>
            </a:r>
            <a:r>
              <a:rPr lang="tr-TR" sz="1800" spc="-15" dirty="0">
                <a:solidFill>
                  <a:schemeClr val="bg1"/>
                </a:solidFill>
                <a:latin typeface="+mj-lt"/>
                <a:cs typeface="Calibri"/>
              </a:rPr>
              <a:t>onaylandıktan</a:t>
            </a:r>
            <a:r>
              <a:rPr lang="tr-TR" sz="1800" spc="40" dirty="0">
                <a:solidFill>
                  <a:schemeClr val="bg1"/>
                </a:solidFill>
                <a:latin typeface="+mj-lt"/>
                <a:cs typeface="Calibri"/>
              </a:rPr>
              <a:t> </a:t>
            </a:r>
            <a:r>
              <a:rPr lang="tr-TR" sz="1800" spc="-20" dirty="0">
                <a:solidFill>
                  <a:schemeClr val="bg1"/>
                </a:solidFill>
                <a:latin typeface="+mj-lt"/>
                <a:cs typeface="Calibri"/>
              </a:rPr>
              <a:t>sonra</a:t>
            </a:r>
            <a:r>
              <a:rPr lang="tr-TR" sz="1800" spc="20" dirty="0">
                <a:solidFill>
                  <a:schemeClr val="bg1"/>
                </a:solidFill>
                <a:latin typeface="+mj-lt"/>
                <a:cs typeface="Calibri"/>
              </a:rPr>
              <a:t> </a:t>
            </a:r>
            <a:r>
              <a:rPr lang="tr-TR" sz="1800" spc="-15" dirty="0">
                <a:solidFill>
                  <a:schemeClr val="bg1"/>
                </a:solidFill>
                <a:latin typeface="+mj-lt"/>
                <a:cs typeface="Calibri"/>
              </a:rPr>
              <a:t>seyahat</a:t>
            </a:r>
            <a:r>
              <a:rPr lang="tr-TR" sz="1800" dirty="0">
                <a:solidFill>
                  <a:schemeClr val="bg1"/>
                </a:solidFill>
                <a:latin typeface="+mj-lt"/>
                <a:cs typeface="Calibri"/>
              </a:rPr>
              <a:t> </a:t>
            </a:r>
            <a:r>
              <a:rPr lang="tr-TR" sz="1800" spc="-10" dirty="0">
                <a:solidFill>
                  <a:schemeClr val="bg1"/>
                </a:solidFill>
                <a:latin typeface="+mj-lt"/>
                <a:cs typeface="Calibri"/>
              </a:rPr>
              <a:t>hazırlıklarınıza</a:t>
            </a:r>
            <a:r>
              <a:rPr lang="tr-TR" sz="1800" dirty="0">
                <a:solidFill>
                  <a:schemeClr val="bg1"/>
                </a:solidFill>
                <a:latin typeface="+mj-lt"/>
                <a:cs typeface="Calibri"/>
              </a:rPr>
              <a:t> </a:t>
            </a:r>
            <a:r>
              <a:rPr lang="tr-TR" sz="1800" spc="-15" dirty="0">
                <a:solidFill>
                  <a:schemeClr val="bg1"/>
                </a:solidFill>
                <a:latin typeface="+mj-lt"/>
                <a:cs typeface="Calibri"/>
              </a:rPr>
              <a:t>başlayabilirsiniz.</a:t>
            </a:r>
            <a:endParaRPr lang="tr-TR" sz="1800" dirty="0">
              <a:solidFill>
                <a:schemeClr val="bg1"/>
              </a:solidFill>
              <a:latin typeface="+mj-lt"/>
              <a:cs typeface="Calibri"/>
            </a:endParaRPr>
          </a:p>
          <a:p>
            <a:pPr marL="12700" marR="529590">
              <a:lnSpc>
                <a:spcPts val="2690"/>
              </a:lnSpc>
              <a:spcBef>
                <a:spcPts val="985"/>
              </a:spcBef>
              <a:tabLst>
                <a:tab pos="272415" algn="l"/>
              </a:tabLst>
            </a:pPr>
            <a:r>
              <a:rPr lang="tr-TR" sz="1800" spc="-25" dirty="0">
                <a:solidFill>
                  <a:schemeClr val="bg1"/>
                </a:solidFill>
                <a:latin typeface="+mj-lt"/>
                <a:cs typeface="Calibri"/>
              </a:rPr>
              <a:t>-Yurtdışına</a:t>
            </a:r>
            <a:r>
              <a:rPr lang="tr-TR" sz="1800" spc="50" dirty="0">
                <a:solidFill>
                  <a:schemeClr val="bg1"/>
                </a:solidFill>
                <a:latin typeface="+mj-lt"/>
                <a:cs typeface="Calibri"/>
              </a:rPr>
              <a:t> </a:t>
            </a:r>
            <a:r>
              <a:rPr lang="tr-TR" sz="1800" spc="-5" dirty="0">
                <a:solidFill>
                  <a:schemeClr val="bg1"/>
                </a:solidFill>
                <a:latin typeface="+mj-lt"/>
                <a:cs typeface="Calibri"/>
              </a:rPr>
              <a:t>çıkış</a:t>
            </a:r>
            <a:r>
              <a:rPr lang="tr-TR" sz="1800" spc="15" dirty="0">
                <a:solidFill>
                  <a:schemeClr val="bg1"/>
                </a:solidFill>
                <a:latin typeface="+mj-lt"/>
                <a:cs typeface="Calibri"/>
              </a:rPr>
              <a:t> </a:t>
            </a:r>
            <a:r>
              <a:rPr lang="tr-TR" sz="1800" spc="-5" dirty="0">
                <a:solidFill>
                  <a:schemeClr val="bg1"/>
                </a:solidFill>
                <a:latin typeface="+mj-lt"/>
                <a:cs typeface="Calibri"/>
              </a:rPr>
              <a:t>işlemleri,</a:t>
            </a:r>
            <a:r>
              <a:rPr lang="tr-TR" sz="1800" spc="20" dirty="0">
                <a:solidFill>
                  <a:schemeClr val="bg1"/>
                </a:solidFill>
                <a:latin typeface="+mj-lt"/>
                <a:cs typeface="Calibri"/>
              </a:rPr>
              <a:t> </a:t>
            </a:r>
            <a:r>
              <a:rPr lang="tr-TR" sz="1800" spc="-10" dirty="0">
                <a:solidFill>
                  <a:schemeClr val="bg1"/>
                </a:solidFill>
                <a:latin typeface="+mj-lt"/>
                <a:cs typeface="Calibri"/>
              </a:rPr>
              <a:t>yurtdışında</a:t>
            </a:r>
            <a:r>
              <a:rPr lang="tr-TR" sz="1800" spc="65" dirty="0">
                <a:solidFill>
                  <a:schemeClr val="bg1"/>
                </a:solidFill>
                <a:latin typeface="+mj-lt"/>
                <a:cs typeface="Calibri"/>
              </a:rPr>
              <a:t> </a:t>
            </a:r>
            <a:r>
              <a:rPr lang="tr-TR" sz="1800" spc="-10" dirty="0">
                <a:solidFill>
                  <a:schemeClr val="bg1"/>
                </a:solidFill>
                <a:latin typeface="+mj-lt"/>
                <a:cs typeface="Calibri"/>
              </a:rPr>
              <a:t>kalınacak</a:t>
            </a:r>
            <a:r>
              <a:rPr lang="tr-TR" sz="1800" spc="15" dirty="0">
                <a:solidFill>
                  <a:schemeClr val="bg1"/>
                </a:solidFill>
                <a:latin typeface="+mj-lt"/>
                <a:cs typeface="Calibri"/>
              </a:rPr>
              <a:t> </a:t>
            </a:r>
            <a:r>
              <a:rPr lang="tr-TR" sz="1800" spc="-20" dirty="0">
                <a:solidFill>
                  <a:schemeClr val="bg1"/>
                </a:solidFill>
                <a:latin typeface="+mj-lt"/>
                <a:cs typeface="Calibri"/>
              </a:rPr>
              <a:t>yer</a:t>
            </a:r>
            <a:r>
              <a:rPr lang="tr-TR" sz="1800" dirty="0">
                <a:solidFill>
                  <a:schemeClr val="bg1"/>
                </a:solidFill>
                <a:latin typeface="+mj-lt"/>
                <a:cs typeface="Calibri"/>
              </a:rPr>
              <a:t> </a:t>
            </a:r>
            <a:r>
              <a:rPr lang="tr-TR" sz="1800" spc="-5" dirty="0">
                <a:solidFill>
                  <a:schemeClr val="bg1"/>
                </a:solidFill>
                <a:latin typeface="+mj-lt"/>
                <a:cs typeface="Calibri"/>
              </a:rPr>
              <a:t>temin</a:t>
            </a:r>
            <a:r>
              <a:rPr lang="tr-TR" sz="1800" spc="10" dirty="0">
                <a:solidFill>
                  <a:schemeClr val="bg1"/>
                </a:solidFill>
                <a:latin typeface="+mj-lt"/>
                <a:cs typeface="Calibri"/>
              </a:rPr>
              <a:t> </a:t>
            </a:r>
            <a:r>
              <a:rPr lang="tr-TR" sz="1800" spc="-5" dirty="0">
                <a:solidFill>
                  <a:schemeClr val="bg1"/>
                </a:solidFill>
                <a:latin typeface="+mj-lt"/>
                <a:cs typeface="Calibri"/>
              </a:rPr>
              <a:t>edilmesi, pasaport</a:t>
            </a:r>
            <a:r>
              <a:rPr lang="tr-TR" sz="1800" spc="20" dirty="0">
                <a:solidFill>
                  <a:schemeClr val="bg1"/>
                </a:solidFill>
                <a:latin typeface="+mj-lt"/>
                <a:cs typeface="Calibri"/>
              </a:rPr>
              <a:t> </a:t>
            </a:r>
            <a:r>
              <a:rPr lang="tr-TR" sz="1800" spc="-15" dirty="0">
                <a:solidFill>
                  <a:schemeClr val="bg1"/>
                </a:solidFill>
                <a:latin typeface="+mj-lt"/>
                <a:cs typeface="Calibri"/>
              </a:rPr>
              <a:t>ve</a:t>
            </a:r>
            <a:r>
              <a:rPr lang="tr-TR" sz="1800" spc="5" dirty="0">
                <a:solidFill>
                  <a:schemeClr val="bg1"/>
                </a:solidFill>
                <a:latin typeface="+mj-lt"/>
                <a:cs typeface="Calibri"/>
              </a:rPr>
              <a:t> </a:t>
            </a:r>
            <a:r>
              <a:rPr lang="tr-TR" sz="1800" spc="-20" dirty="0">
                <a:solidFill>
                  <a:schemeClr val="bg1"/>
                </a:solidFill>
                <a:latin typeface="+mj-lt"/>
                <a:cs typeface="Calibri"/>
              </a:rPr>
              <a:t>vize</a:t>
            </a:r>
            <a:r>
              <a:rPr lang="tr-TR" sz="1800" dirty="0">
                <a:solidFill>
                  <a:schemeClr val="bg1"/>
                </a:solidFill>
                <a:latin typeface="+mj-lt"/>
                <a:cs typeface="Calibri"/>
              </a:rPr>
              <a:t> </a:t>
            </a:r>
            <a:r>
              <a:rPr lang="tr-TR" sz="1800" spc="-5" dirty="0">
                <a:solidFill>
                  <a:schemeClr val="bg1"/>
                </a:solidFill>
                <a:latin typeface="+mj-lt"/>
                <a:cs typeface="Calibri"/>
              </a:rPr>
              <a:t>işlemleri</a:t>
            </a:r>
            <a:r>
              <a:rPr lang="tr-TR" sz="1800" spc="5" dirty="0">
                <a:solidFill>
                  <a:schemeClr val="bg1"/>
                </a:solidFill>
                <a:latin typeface="+mj-lt"/>
                <a:cs typeface="Calibri"/>
              </a:rPr>
              <a:t> </a:t>
            </a:r>
            <a:r>
              <a:rPr lang="tr-TR" sz="1800" spc="-10" dirty="0">
                <a:solidFill>
                  <a:schemeClr val="bg1"/>
                </a:solidFill>
                <a:latin typeface="+mj-lt"/>
                <a:cs typeface="Calibri"/>
              </a:rPr>
              <a:t>öğrencinin</a:t>
            </a:r>
            <a:r>
              <a:rPr lang="tr-TR" sz="1800" dirty="0">
                <a:solidFill>
                  <a:schemeClr val="bg1"/>
                </a:solidFill>
                <a:latin typeface="+mj-lt"/>
                <a:cs typeface="Calibri"/>
              </a:rPr>
              <a:t> </a:t>
            </a:r>
            <a:r>
              <a:rPr lang="tr-TR" sz="1800" spc="-25" dirty="0">
                <a:solidFill>
                  <a:schemeClr val="bg1"/>
                </a:solidFill>
                <a:latin typeface="+mj-lt"/>
                <a:cs typeface="Calibri"/>
              </a:rPr>
              <a:t>sorumluluğundadır.</a:t>
            </a:r>
            <a:endParaRPr lang="tr-TR" dirty="0">
              <a:solidFill>
                <a:schemeClr val="bg1"/>
              </a:solidFill>
              <a:latin typeface="+mj-lt"/>
              <a:cs typeface="Calibri"/>
            </a:endParaRPr>
          </a:p>
          <a:p>
            <a:pPr marL="12700" marR="529590">
              <a:lnSpc>
                <a:spcPts val="2690"/>
              </a:lnSpc>
              <a:spcBef>
                <a:spcPts val="985"/>
              </a:spcBef>
              <a:tabLst>
                <a:tab pos="272415" algn="l"/>
              </a:tabLst>
            </a:pPr>
            <a:r>
              <a:rPr lang="tr-TR" sz="1800" spc="-10" dirty="0">
                <a:solidFill>
                  <a:schemeClr val="bg1"/>
                </a:solidFill>
                <a:latin typeface="+mj-lt"/>
                <a:cs typeface="Calibri"/>
              </a:rPr>
              <a:t>-</a:t>
            </a:r>
            <a:r>
              <a:rPr lang="tr-TR" sz="1800" spc="-60" dirty="0">
                <a:solidFill>
                  <a:schemeClr val="bg1"/>
                </a:solidFill>
                <a:latin typeface="+mj-lt"/>
                <a:cs typeface="Calibri Light"/>
              </a:rPr>
              <a:t>Uluslararası İlişkiler ve Değişim Programları Koordinatörlüğü</a:t>
            </a:r>
            <a:r>
              <a:rPr lang="tr-TR" sz="1800" spc="-5" dirty="0">
                <a:solidFill>
                  <a:schemeClr val="bg1"/>
                </a:solidFill>
                <a:latin typeface="+mj-lt"/>
                <a:cs typeface="Calibri"/>
              </a:rPr>
              <a:t>,</a:t>
            </a:r>
            <a:r>
              <a:rPr lang="tr-TR" sz="1800" spc="25" dirty="0">
                <a:solidFill>
                  <a:schemeClr val="bg1"/>
                </a:solidFill>
                <a:latin typeface="+mj-lt"/>
                <a:cs typeface="Calibri"/>
              </a:rPr>
              <a:t> </a:t>
            </a:r>
            <a:r>
              <a:rPr lang="tr-TR" sz="1800" spc="-5" dirty="0">
                <a:solidFill>
                  <a:schemeClr val="bg1"/>
                </a:solidFill>
                <a:latin typeface="+mj-lt"/>
                <a:cs typeface="Calibri"/>
              </a:rPr>
              <a:t>pasaport</a:t>
            </a:r>
            <a:r>
              <a:rPr lang="tr-TR" sz="1800" spc="15" dirty="0">
                <a:solidFill>
                  <a:schemeClr val="bg1"/>
                </a:solidFill>
                <a:latin typeface="+mj-lt"/>
                <a:cs typeface="Calibri"/>
              </a:rPr>
              <a:t> </a:t>
            </a:r>
            <a:r>
              <a:rPr lang="tr-TR" sz="1800" spc="-25" dirty="0">
                <a:solidFill>
                  <a:schemeClr val="bg1"/>
                </a:solidFill>
                <a:latin typeface="+mj-lt"/>
                <a:cs typeface="Calibri"/>
              </a:rPr>
              <a:t>veya</a:t>
            </a:r>
            <a:r>
              <a:rPr lang="tr-TR" sz="1800" spc="10" dirty="0">
                <a:solidFill>
                  <a:schemeClr val="bg1"/>
                </a:solidFill>
                <a:latin typeface="+mj-lt"/>
                <a:cs typeface="Calibri"/>
              </a:rPr>
              <a:t> </a:t>
            </a:r>
            <a:r>
              <a:rPr lang="tr-TR" sz="1800" spc="-20" dirty="0">
                <a:solidFill>
                  <a:schemeClr val="bg1"/>
                </a:solidFill>
                <a:latin typeface="+mj-lt"/>
                <a:cs typeface="Calibri"/>
              </a:rPr>
              <a:t>vize</a:t>
            </a:r>
            <a:r>
              <a:rPr lang="tr-TR" sz="1800" spc="5" dirty="0">
                <a:solidFill>
                  <a:schemeClr val="bg1"/>
                </a:solidFill>
                <a:latin typeface="+mj-lt"/>
                <a:cs typeface="Calibri"/>
              </a:rPr>
              <a:t> </a:t>
            </a:r>
            <a:r>
              <a:rPr lang="tr-TR" sz="1800" spc="-20" dirty="0">
                <a:solidFill>
                  <a:schemeClr val="bg1"/>
                </a:solidFill>
                <a:latin typeface="+mj-lt"/>
                <a:cs typeface="Calibri"/>
              </a:rPr>
              <a:t>konusunda</a:t>
            </a:r>
            <a:r>
              <a:rPr lang="tr-TR" sz="1800" spc="60" dirty="0">
                <a:solidFill>
                  <a:schemeClr val="bg1"/>
                </a:solidFill>
                <a:latin typeface="+mj-lt"/>
                <a:cs typeface="Calibri"/>
              </a:rPr>
              <a:t> </a:t>
            </a:r>
            <a:r>
              <a:rPr lang="tr-TR" sz="1800" spc="-10" dirty="0">
                <a:solidFill>
                  <a:schemeClr val="bg1"/>
                </a:solidFill>
                <a:latin typeface="+mj-lt"/>
                <a:cs typeface="Calibri"/>
              </a:rPr>
              <a:t>danışmanlık</a:t>
            </a:r>
            <a:r>
              <a:rPr lang="tr-TR" dirty="0">
                <a:solidFill>
                  <a:schemeClr val="bg1"/>
                </a:solidFill>
                <a:latin typeface="+mj-lt"/>
                <a:cs typeface="Calibri"/>
              </a:rPr>
              <a:t> </a:t>
            </a:r>
            <a:r>
              <a:rPr lang="tr-TR" sz="1800" spc="-10" dirty="0">
                <a:solidFill>
                  <a:schemeClr val="bg1"/>
                </a:solidFill>
                <a:latin typeface="+mj-lt"/>
                <a:cs typeface="Calibri"/>
              </a:rPr>
              <a:t>hizmeti</a:t>
            </a:r>
            <a:r>
              <a:rPr lang="tr-TR" sz="1800" spc="10" dirty="0">
                <a:solidFill>
                  <a:schemeClr val="bg1"/>
                </a:solidFill>
                <a:latin typeface="+mj-lt"/>
                <a:cs typeface="Calibri"/>
              </a:rPr>
              <a:t> </a:t>
            </a:r>
            <a:r>
              <a:rPr lang="tr-TR" sz="1800" spc="-30" dirty="0">
                <a:solidFill>
                  <a:schemeClr val="bg1"/>
                </a:solidFill>
                <a:latin typeface="+mj-lt"/>
                <a:cs typeface="Calibri"/>
              </a:rPr>
              <a:t>vermemektedir.</a:t>
            </a:r>
            <a:r>
              <a:rPr lang="tr-TR" sz="1800" spc="15" dirty="0">
                <a:solidFill>
                  <a:schemeClr val="bg1"/>
                </a:solidFill>
                <a:latin typeface="+mj-lt"/>
                <a:cs typeface="Calibri"/>
              </a:rPr>
              <a:t> </a:t>
            </a:r>
            <a:r>
              <a:rPr lang="tr-TR" sz="1800" spc="-10" dirty="0">
                <a:solidFill>
                  <a:schemeClr val="bg1"/>
                </a:solidFill>
                <a:latin typeface="+mj-lt"/>
                <a:cs typeface="Calibri"/>
              </a:rPr>
              <a:t>Sadece</a:t>
            </a:r>
            <a:r>
              <a:rPr lang="tr-TR" sz="1800" dirty="0">
                <a:solidFill>
                  <a:schemeClr val="bg1"/>
                </a:solidFill>
                <a:latin typeface="+mj-lt"/>
                <a:cs typeface="Calibri"/>
              </a:rPr>
              <a:t> </a:t>
            </a:r>
            <a:r>
              <a:rPr lang="tr-TR" sz="1800" spc="-15" dirty="0">
                <a:solidFill>
                  <a:schemeClr val="bg1"/>
                </a:solidFill>
                <a:latin typeface="+mj-lt"/>
                <a:cs typeface="Calibri"/>
              </a:rPr>
              <a:t>konsolosluklardan</a:t>
            </a:r>
            <a:r>
              <a:rPr lang="tr-TR" sz="1800" spc="65" dirty="0">
                <a:solidFill>
                  <a:schemeClr val="bg1"/>
                </a:solidFill>
                <a:latin typeface="+mj-lt"/>
                <a:cs typeface="Calibri"/>
              </a:rPr>
              <a:t> </a:t>
            </a:r>
            <a:r>
              <a:rPr lang="tr-TR" sz="1800" spc="-10" dirty="0">
                <a:solidFill>
                  <a:schemeClr val="bg1"/>
                </a:solidFill>
                <a:latin typeface="+mj-lt"/>
                <a:cs typeface="Calibri"/>
              </a:rPr>
              <a:t>resmi</a:t>
            </a:r>
            <a:r>
              <a:rPr lang="tr-TR" sz="1800" spc="25" dirty="0">
                <a:solidFill>
                  <a:schemeClr val="bg1"/>
                </a:solidFill>
                <a:latin typeface="+mj-lt"/>
                <a:cs typeface="Calibri"/>
              </a:rPr>
              <a:t> </a:t>
            </a:r>
            <a:r>
              <a:rPr lang="tr-TR" sz="1800" spc="-15" dirty="0">
                <a:solidFill>
                  <a:schemeClr val="bg1"/>
                </a:solidFill>
                <a:latin typeface="+mj-lt"/>
                <a:cs typeface="Calibri"/>
              </a:rPr>
              <a:t>yazı</a:t>
            </a:r>
            <a:r>
              <a:rPr lang="tr-TR" sz="1800" spc="10" dirty="0">
                <a:solidFill>
                  <a:schemeClr val="bg1"/>
                </a:solidFill>
                <a:latin typeface="+mj-lt"/>
                <a:cs typeface="Calibri"/>
              </a:rPr>
              <a:t> </a:t>
            </a:r>
            <a:r>
              <a:rPr lang="tr-TR" sz="1800" spc="-5" dirty="0">
                <a:solidFill>
                  <a:schemeClr val="bg1"/>
                </a:solidFill>
                <a:latin typeface="+mj-lt"/>
                <a:cs typeface="Calibri"/>
              </a:rPr>
              <a:t>ile</a:t>
            </a:r>
            <a:r>
              <a:rPr lang="tr-TR" sz="1800" spc="5" dirty="0">
                <a:solidFill>
                  <a:schemeClr val="bg1"/>
                </a:solidFill>
                <a:latin typeface="+mj-lt"/>
                <a:cs typeface="Calibri"/>
              </a:rPr>
              <a:t> </a:t>
            </a:r>
            <a:r>
              <a:rPr lang="tr-TR" sz="1800" spc="-10" dirty="0">
                <a:solidFill>
                  <a:schemeClr val="bg1"/>
                </a:solidFill>
                <a:latin typeface="+mj-lt"/>
                <a:cs typeface="Calibri"/>
              </a:rPr>
              <a:t>gelen</a:t>
            </a:r>
            <a:r>
              <a:rPr lang="tr-TR" sz="1800" spc="10" dirty="0">
                <a:solidFill>
                  <a:schemeClr val="bg1"/>
                </a:solidFill>
                <a:latin typeface="+mj-lt"/>
                <a:cs typeface="Calibri"/>
              </a:rPr>
              <a:t> </a:t>
            </a:r>
            <a:r>
              <a:rPr lang="tr-TR" sz="1800" spc="-5" dirty="0">
                <a:solidFill>
                  <a:schemeClr val="bg1"/>
                </a:solidFill>
                <a:latin typeface="+mj-lt"/>
                <a:cs typeface="Calibri"/>
              </a:rPr>
              <a:t>bilgilendirme</a:t>
            </a:r>
            <a:r>
              <a:rPr lang="tr-TR" sz="1800" spc="45" dirty="0">
                <a:solidFill>
                  <a:schemeClr val="bg1"/>
                </a:solidFill>
                <a:latin typeface="+mj-lt"/>
                <a:cs typeface="Calibri"/>
              </a:rPr>
              <a:t> </a:t>
            </a:r>
            <a:r>
              <a:rPr lang="tr-TR" sz="1800" spc="-10" dirty="0">
                <a:solidFill>
                  <a:schemeClr val="bg1"/>
                </a:solidFill>
                <a:latin typeface="+mj-lt"/>
                <a:cs typeface="Calibri"/>
              </a:rPr>
              <a:t>olması</a:t>
            </a:r>
            <a:r>
              <a:rPr lang="tr-TR" sz="1800" spc="20" dirty="0">
                <a:solidFill>
                  <a:schemeClr val="bg1"/>
                </a:solidFill>
                <a:latin typeface="+mj-lt"/>
                <a:cs typeface="Calibri"/>
              </a:rPr>
              <a:t> </a:t>
            </a:r>
            <a:r>
              <a:rPr lang="tr-TR" sz="1800" spc="-10" dirty="0">
                <a:solidFill>
                  <a:schemeClr val="bg1"/>
                </a:solidFill>
                <a:latin typeface="+mj-lt"/>
                <a:cs typeface="Calibri"/>
              </a:rPr>
              <a:t>halinde</a:t>
            </a:r>
            <a:r>
              <a:rPr lang="tr-TR" sz="1800" spc="20" dirty="0">
                <a:solidFill>
                  <a:schemeClr val="bg1"/>
                </a:solidFill>
                <a:latin typeface="+mj-lt"/>
                <a:cs typeface="Calibri"/>
              </a:rPr>
              <a:t> </a:t>
            </a:r>
            <a:r>
              <a:rPr lang="tr-TR" sz="1800" spc="-10" dirty="0">
                <a:solidFill>
                  <a:schemeClr val="bg1"/>
                </a:solidFill>
                <a:latin typeface="+mj-lt"/>
                <a:cs typeface="Calibri"/>
              </a:rPr>
              <a:t>web </a:t>
            </a:r>
            <a:r>
              <a:rPr lang="tr-TR" sz="1800" spc="-615" dirty="0">
                <a:solidFill>
                  <a:schemeClr val="bg1"/>
                </a:solidFill>
                <a:latin typeface="+mj-lt"/>
                <a:cs typeface="Calibri"/>
              </a:rPr>
              <a:t> </a:t>
            </a:r>
            <a:r>
              <a:rPr lang="tr-TR" sz="1800" spc="-15" dirty="0">
                <a:solidFill>
                  <a:schemeClr val="bg1"/>
                </a:solidFill>
                <a:latin typeface="+mj-lt"/>
                <a:cs typeface="Calibri"/>
              </a:rPr>
              <a:t>sayfamız</a:t>
            </a:r>
            <a:r>
              <a:rPr lang="tr-TR" sz="1800" spc="-10" dirty="0">
                <a:solidFill>
                  <a:schemeClr val="bg1"/>
                </a:solidFill>
                <a:latin typeface="+mj-lt"/>
                <a:cs typeface="Calibri"/>
              </a:rPr>
              <a:t> </a:t>
            </a:r>
            <a:r>
              <a:rPr lang="tr-TR" sz="1800" spc="-5" dirty="0">
                <a:solidFill>
                  <a:schemeClr val="bg1"/>
                </a:solidFill>
                <a:latin typeface="+mj-lt"/>
                <a:cs typeface="Calibri"/>
              </a:rPr>
              <a:t>ilan</a:t>
            </a:r>
            <a:r>
              <a:rPr lang="tr-TR" sz="1800" spc="15" dirty="0">
                <a:solidFill>
                  <a:schemeClr val="bg1"/>
                </a:solidFill>
                <a:latin typeface="+mj-lt"/>
                <a:cs typeface="Calibri"/>
              </a:rPr>
              <a:t> </a:t>
            </a:r>
            <a:r>
              <a:rPr lang="tr-TR" sz="1800" spc="-30" dirty="0">
                <a:solidFill>
                  <a:schemeClr val="bg1"/>
                </a:solidFill>
                <a:latin typeface="+mj-lt"/>
                <a:cs typeface="Calibri"/>
              </a:rPr>
              <a:t>edilmektedir.</a:t>
            </a:r>
            <a:endParaRPr lang="tr-TR" sz="1800" dirty="0">
              <a:solidFill>
                <a:schemeClr val="bg1"/>
              </a:solidFill>
              <a:latin typeface="+mj-lt"/>
              <a:cs typeface="Calibri"/>
            </a:endParaRPr>
          </a:p>
          <a:p>
            <a:endParaRPr lang="tr-TR" dirty="0">
              <a:solidFill>
                <a:schemeClr val="bg1"/>
              </a:solidFill>
              <a:latin typeface="+mj-lt"/>
            </a:endParaRPr>
          </a:p>
        </p:txBody>
      </p:sp>
    </p:spTree>
    <p:extLst>
      <p:ext uri="{BB962C8B-B14F-4D97-AF65-F5344CB8AC3E}">
        <p14:creationId xmlns:p14="http://schemas.microsoft.com/office/powerpoint/2010/main" val="2219987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Resim 7">
            <a:extLst>
              <a:ext uri="{FF2B5EF4-FFF2-40B4-BE49-F238E27FC236}">
                <a16:creationId xmlns:a16="http://schemas.microsoft.com/office/drawing/2014/main" id="{8E92BDE2-8171-3644-E1C4-B18A8AF69515}"/>
              </a:ext>
            </a:extLst>
          </p:cNvPr>
          <p:cNvPicPr>
            <a:picLocks noChangeAspect="1"/>
          </p:cNvPicPr>
          <p:nvPr/>
        </p:nvPicPr>
        <p:blipFill rotWithShape="1">
          <a:blip r:embed="rId2"/>
          <a:srcRect t="5357" b="535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8600" y="616843"/>
            <a:ext cx="4724400" cy="1466455"/>
          </a:xfrm>
          <a:prstGeom prst="rect">
            <a:avLst/>
          </a:prstGeom>
        </p:spPr>
        <p:txBody>
          <a:bodyPr vert="horz" lIns="91440" tIns="45720" rIns="91440" bIns="45720" rtlCol="0" anchor="b">
            <a:normAutofit/>
          </a:bodyPr>
          <a:lstStyle/>
          <a:p>
            <a:pPr marL="12700" marR="5080" algn="l" rtl="0">
              <a:lnSpc>
                <a:spcPct val="90000"/>
              </a:lnSpc>
              <a:spcBef>
                <a:spcPct val="0"/>
              </a:spcBef>
            </a:pPr>
            <a:r>
              <a:rPr lang="en-US" sz="4400" kern="1200" spc="-5" dirty="0">
                <a:solidFill>
                  <a:schemeClr val="bg1"/>
                </a:solidFill>
                <a:latin typeface="+mj-lt"/>
                <a:cs typeface="+mj-cs"/>
              </a:rPr>
              <a:t>HİBE ÖDEMELERİ</a:t>
            </a:r>
            <a:endParaRPr lang="en-US" sz="4400" kern="1200" dirty="0">
              <a:solidFill>
                <a:schemeClr val="bg1"/>
              </a:solidFill>
              <a:latin typeface="+mj-lt"/>
              <a:cs typeface="+mj-cs"/>
            </a:endParaRPr>
          </a:p>
        </p:txBody>
      </p:sp>
      <p:sp>
        <p:nvSpPr>
          <p:cNvPr id="3" name="object 3"/>
          <p:cNvSpPr txBox="1"/>
          <p:nvPr/>
        </p:nvSpPr>
        <p:spPr>
          <a:xfrm>
            <a:off x="304800" y="2205855"/>
            <a:ext cx="4724400" cy="3015849"/>
          </a:xfrm>
          <a:prstGeom prst="rect">
            <a:avLst/>
          </a:prstGeom>
        </p:spPr>
        <p:txBody>
          <a:bodyPr vert="horz" lIns="91440" tIns="45720" rIns="91440" bIns="45720" rtlCol="0">
            <a:normAutofit lnSpcReduction="10000"/>
          </a:bodyPr>
          <a:lstStyle/>
          <a:p>
            <a:pPr marL="12700" marR="73660">
              <a:lnSpc>
                <a:spcPct val="90000"/>
              </a:lnSpc>
              <a:spcBef>
                <a:spcPts val="334"/>
              </a:spcBef>
              <a:tabLst>
                <a:tab pos="241300" algn="l"/>
                <a:tab pos="241935" algn="l"/>
              </a:tabLst>
            </a:pPr>
            <a:r>
              <a:rPr lang="tr-TR" sz="2000" spc="-5" dirty="0">
                <a:solidFill>
                  <a:schemeClr val="bg1"/>
                </a:solidFill>
                <a:latin typeface="+mj-lt"/>
              </a:rPr>
              <a:t>-</a:t>
            </a:r>
            <a:r>
              <a:rPr lang="en-US" sz="2000" spc="-5" dirty="0">
                <a:solidFill>
                  <a:schemeClr val="bg1"/>
                </a:solidFill>
                <a:latin typeface="+mj-lt"/>
              </a:rPr>
              <a:t>Erasmus</a:t>
            </a:r>
            <a:r>
              <a:rPr lang="tr-TR" sz="2000" spc="-5" dirty="0">
                <a:solidFill>
                  <a:schemeClr val="bg1"/>
                </a:solidFill>
                <a:latin typeface="+mj-lt"/>
              </a:rPr>
              <a:t>+</a:t>
            </a:r>
            <a:r>
              <a:rPr lang="en-US" sz="2000" spc="-5" dirty="0">
                <a:solidFill>
                  <a:schemeClr val="bg1"/>
                </a:solidFill>
                <a:latin typeface="+mj-lt"/>
              </a:rPr>
              <a:t> </a:t>
            </a:r>
            <a:r>
              <a:rPr lang="en-US" sz="2000" spc="-15" dirty="0" err="1">
                <a:solidFill>
                  <a:schemeClr val="bg1"/>
                </a:solidFill>
                <a:latin typeface="+mj-lt"/>
              </a:rPr>
              <a:t>Programı</a:t>
            </a:r>
            <a:r>
              <a:rPr lang="en-US" sz="2000" spc="-15" dirty="0">
                <a:solidFill>
                  <a:schemeClr val="bg1"/>
                </a:solidFill>
                <a:latin typeface="+mj-lt"/>
              </a:rPr>
              <a:t> </a:t>
            </a:r>
            <a:r>
              <a:rPr lang="en-US" sz="2000" dirty="0" err="1">
                <a:solidFill>
                  <a:schemeClr val="bg1"/>
                </a:solidFill>
                <a:latin typeface="+mj-lt"/>
              </a:rPr>
              <a:t>ile</a:t>
            </a:r>
            <a:r>
              <a:rPr lang="en-US" sz="2000" dirty="0">
                <a:solidFill>
                  <a:schemeClr val="bg1"/>
                </a:solidFill>
                <a:latin typeface="+mj-lt"/>
              </a:rPr>
              <a:t> </a:t>
            </a:r>
            <a:r>
              <a:rPr lang="en-US" sz="2000" spc="-5" dirty="0" err="1">
                <a:solidFill>
                  <a:schemeClr val="bg1"/>
                </a:solidFill>
                <a:latin typeface="+mj-lt"/>
              </a:rPr>
              <a:t>öğrenim</a:t>
            </a:r>
            <a:r>
              <a:rPr lang="en-US" sz="2000" spc="-5" dirty="0">
                <a:solidFill>
                  <a:schemeClr val="bg1"/>
                </a:solidFill>
                <a:latin typeface="+mj-lt"/>
              </a:rPr>
              <a:t> </a:t>
            </a:r>
            <a:r>
              <a:rPr lang="en-US" sz="2000" dirty="0">
                <a:solidFill>
                  <a:schemeClr val="bg1"/>
                </a:solidFill>
                <a:latin typeface="+mj-lt"/>
              </a:rPr>
              <a:t> </a:t>
            </a:r>
            <a:r>
              <a:rPr lang="en-US" sz="2000" spc="-10" dirty="0" err="1">
                <a:solidFill>
                  <a:schemeClr val="bg1"/>
                </a:solidFill>
                <a:latin typeface="+mj-lt"/>
              </a:rPr>
              <a:t>görmeye</a:t>
            </a:r>
            <a:r>
              <a:rPr lang="en-US" sz="2000" spc="-10" dirty="0">
                <a:solidFill>
                  <a:schemeClr val="bg1"/>
                </a:solidFill>
                <a:latin typeface="+mj-lt"/>
              </a:rPr>
              <a:t> </a:t>
            </a:r>
            <a:r>
              <a:rPr lang="en-US" sz="2000" spc="-15" dirty="0" err="1">
                <a:solidFill>
                  <a:schemeClr val="bg1"/>
                </a:solidFill>
                <a:latin typeface="+mj-lt"/>
              </a:rPr>
              <a:t>veya</a:t>
            </a:r>
            <a:r>
              <a:rPr lang="en-US" sz="2000" spc="-15" dirty="0">
                <a:solidFill>
                  <a:schemeClr val="bg1"/>
                </a:solidFill>
                <a:latin typeface="+mj-lt"/>
              </a:rPr>
              <a:t> </a:t>
            </a:r>
            <a:r>
              <a:rPr lang="en-US" sz="2000" spc="-10" dirty="0" err="1">
                <a:solidFill>
                  <a:schemeClr val="bg1"/>
                </a:solidFill>
                <a:latin typeface="+mj-lt"/>
              </a:rPr>
              <a:t>staja</a:t>
            </a:r>
            <a:r>
              <a:rPr lang="en-US" sz="2000" spc="-10" dirty="0">
                <a:solidFill>
                  <a:schemeClr val="bg1"/>
                </a:solidFill>
                <a:latin typeface="+mj-lt"/>
              </a:rPr>
              <a:t> </a:t>
            </a:r>
            <a:r>
              <a:rPr lang="en-US" sz="2000" dirty="0" err="1">
                <a:solidFill>
                  <a:schemeClr val="bg1"/>
                </a:solidFill>
                <a:latin typeface="+mj-lt"/>
              </a:rPr>
              <a:t>gidecek</a:t>
            </a:r>
            <a:r>
              <a:rPr lang="en-US" sz="2000" dirty="0">
                <a:solidFill>
                  <a:schemeClr val="bg1"/>
                </a:solidFill>
                <a:latin typeface="+mj-lt"/>
              </a:rPr>
              <a:t> </a:t>
            </a:r>
            <a:r>
              <a:rPr lang="en-US" sz="2000" spc="-370" dirty="0">
                <a:solidFill>
                  <a:schemeClr val="bg1"/>
                </a:solidFill>
                <a:latin typeface="+mj-lt"/>
              </a:rPr>
              <a:t> </a:t>
            </a:r>
            <a:r>
              <a:rPr lang="en-US" sz="2000" spc="-5" dirty="0" err="1">
                <a:solidFill>
                  <a:schemeClr val="bg1"/>
                </a:solidFill>
                <a:latin typeface="+mj-lt"/>
              </a:rPr>
              <a:t>öğrencinin</a:t>
            </a:r>
            <a:r>
              <a:rPr lang="en-US" sz="2000" spc="-15" dirty="0">
                <a:solidFill>
                  <a:schemeClr val="bg1"/>
                </a:solidFill>
                <a:latin typeface="+mj-lt"/>
              </a:rPr>
              <a:t> </a:t>
            </a:r>
            <a:r>
              <a:rPr lang="en-US" sz="2000" spc="-5" dirty="0" err="1">
                <a:solidFill>
                  <a:schemeClr val="bg1"/>
                </a:solidFill>
                <a:latin typeface="+mj-lt"/>
              </a:rPr>
              <a:t>ödemesinin</a:t>
            </a:r>
            <a:r>
              <a:rPr lang="en-US" sz="2000" dirty="0">
                <a:solidFill>
                  <a:schemeClr val="bg1"/>
                </a:solidFill>
                <a:latin typeface="+mj-lt"/>
              </a:rPr>
              <a:t> </a:t>
            </a:r>
            <a:r>
              <a:rPr lang="en-US" sz="2000" spc="-5" dirty="0" err="1">
                <a:solidFill>
                  <a:schemeClr val="bg1"/>
                </a:solidFill>
                <a:latin typeface="+mj-lt"/>
              </a:rPr>
              <a:t>yapılabilmesi</a:t>
            </a:r>
            <a:r>
              <a:rPr lang="en-US" sz="2000" spc="-55" dirty="0">
                <a:solidFill>
                  <a:schemeClr val="bg1"/>
                </a:solidFill>
                <a:latin typeface="+mj-lt"/>
              </a:rPr>
              <a:t> </a:t>
            </a:r>
            <a:r>
              <a:rPr lang="en-US" sz="2000" dirty="0" err="1">
                <a:solidFill>
                  <a:schemeClr val="bg1"/>
                </a:solidFill>
                <a:latin typeface="+mj-lt"/>
              </a:rPr>
              <a:t>için</a:t>
            </a:r>
            <a:r>
              <a:rPr lang="en-US" sz="2000" spc="-30" dirty="0">
                <a:solidFill>
                  <a:schemeClr val="bg1"/>
                </a:solidFill>
                <a:latin typeface="+mj-lt"/>
              </a:rPr>
              <a:t> </a:t>
            </a:r>
            <a:r>
              <a:rPr lang="en-US" sz="2000" spc="-5" dirty="0" err="1">
                <a:solidFill>
                  <a:schemeClr val="bg1"/>
                </a:solidFill>
                <a:latin typeface="+mj-lt"/>
              </a:rPr>
              <a:t>gitmeden</a:t>
            </a:r>
            <a:r>
              <a:rPr lang="en-US" sz="2000" dirty="0">
                <a:solidFill>
                  <a:schemeClr val="bg1"/>
                </a:solidFill>
                <a:latin typeface="+mj-lt"/>
              </a:rPr>
              <a:t> </a:t>
            </a:r>
            <a:r>
              <a:rPr lang="en-US" sz="2000" spc="-5" dirty="0" err="1">
                <a:solidFill>
                  <a:schemeClr val="bg1"/>
                </a:solidFill>
                <a:latin typeface="+mj-lt"/>
              </a:rPr>
              <a:t>önce</a:t>
            </a:r>
            <a:r>
              <a:rPr lang="en-US" sz="2000" spc="-40" dirty="0">
                <a:solidFill>
                  <a:schemeClr val="bg1"/>
                </a:solidFill>
                <a:latin typeface="+mj-lt"/>
              </a:rPr>
              <a:t> </a:t>
            </a:r>
            <a:r>
              <a:rPr lang="en-US" sz="2000" dirty="0" err="1">
                <a:solidFill>
                  <a:schemeClr val="bg1"/>
                </a:solidFill>
                <a:latin typeface="+mj-lt"/>
              </a:rPr>
              <a:t>tamamlanması</a:t>
            </a:r>
            <a:r>
              <a:rPr lang="en-US" sz="2000" spc="-45" dirty="0">
                <a:solidFill>
                  <a:schemeClr val="bg1"/>
                </a:solidFill>
                <a:latin typeface="+mj-lt"/>
              </a:rPr>
              <a:t> </a:t>
            </a:r>
            <a:r>
              <a:rPr lang="en-US" sz="2000" spc="-20" dirty="0" err="1">
                <a:solidFill>
                  <a:schemeClr val="bg1"/>
                </a:solidFill>
                <a:latin typeface="+mj-lt"/>
              </a:rPr>
              <a:t>gereken</a:t>
            </a:r>
            <a:r>
              <a:rPr lang="en-US" sz="2000" spc="-20" dirty="0">
                <a:solidFill>
                  <a:schemeClr val="bg1"/>
                </a:solidFill>
                <a:latin typeface="+mj-lt"/>
              </a:rPr>
              <a:t> </a:t>
            </a:r>
            <a:r>
              <a:rPr lang="en-US" sz="2000" spc="-370" dirty="0">
                <a:solidFill>
                  <a:schemeClr val="bg1"/>
                </a:solidFill>
                <a:latin typeface="+mj-lt"/>
              </a:rPr>
              <a:t> </a:t>
            </a:r>
            <a:r>
              <a:rPr lang="en-US" sz="2000" spc="-5" dirty="0" err="1">
                <a:solidFill>
                  <a:schemeClr val="bg1"/>
                </a:solidFill>
                <a:latin typeface="+mj-lt"/>
              </a:rPr>
              <a:t>belgelerin</a:t>
            </a:r>
            <a:r>
              <a:rPr lang="en-US" sz="2000" spc="-5" dirty="0">
                <a:solidFill>
                  <a:schemeClr val="bg1"/>
                </a:solidFill>
                <a:latin typeface="+mj-lt"/>
              </a:rPr>
              <a:t> </a:t>
            </a:r>
            <a:r>
              <a:rPr lang="en-US" sz="2000" dirty="0" err="1">
                <a:solidFill>
                  <a:schemeClr val="bg1"/>
                </a:solidFill>
                <a:latin typeface="+mj-lt"/>
              </a:rPr>
              <a:t>tamamlanması</a:t>
            </a:r>
            <a:r>
              <a:rPr lang="tr-TR" sz="2000" dirty="0">
                <a:solidFill>
                  <a:schemeClr val="bg1"/>
                </a:solidFill>
                <a:latin typeface="+mj-lt"/>
              </a:rPr>
              <a:t> beklenmektedir.</a:t>
            </a:r>
            <a:endParaRPr lang="en-US" sz="2000" dirty="0">
              <a:solidFill>
                <a:schemeClr val="bg1"/>
              </a:solidFill>
              <a:latin typeface="+mj-lt"/>
            </a:endParaRPr>
          </a:p>
          <a:p>
            <a:pPr marL="12700">
              <a:lnSpc>
                <a:spcPct val="90000"/>
              </a:lnSpc>
              <a:spcBef>
                <a:spcPts val="395"/>
              </a:spcBef>
              <a:tabLst>
                <a:tab pos="241300" algn="l"/>
                <a:tab pos="241935" algn="l"/>
              </a:tabLst>
            </a:pPr>
            <a:endParaRPr lang="tr-TR" sz="2000" spc="-5" dirty="0">
              <a:solidFill>
                <a:schemeClr val="bg1"/>
              </a:solidFill>
              <a:latin typeface="+mj-lt"/>
            </a:endParaRPr>
          </a:p>
          <a:p>
            <a:pPr marL="12700">
              <a:lnSpc>
                <a:spcPct val="90000"/>
              </a:lnSpc>
              <a:spcBef>
                <a:spcPts val="395"/>
              </a:spcBef>
              <a:tabLst>
                <a:tab pos="241300" algn="l"/>
                <a:tab pos="241935" algn="l"/>
              </a:tabLst>
            </a:pPr>
            <a:r>
              <a:rPr lang="tr-TR" sz="2000" spc="-5" dirty="0">
                <a:solidFill>
                  <a:schemeClr val="bg1"/>
                </a:solidFill>
                <a:latin typeface="+mj-lt"/>
              </a:rPr>
              <a:t>-Staj/Öğrenim </a:t>
            </a:r>
            <a:r>
              <a:rPr lang="tr-TR" sz="2000" spc="-10" dirty="0">
                <a:solidFill>
                  <a:schemeClr val="bg1"/>
                </a:solidFill>
                <a:latin typeface="+mj-lt"/>
              </a:rPr>
              <a:t>H</a:t>
            </a:r>
            <a:r>
              <a:rPr lang="en-US" sz="2000" spc="-10" dirty="0" err="1">
                <a:solidFill>
                  <a:schemeClr val="bg1"/>
                </a:solidFill>
                <a:latin typeface="+mj-lt"/>
              </a:rPr>
              <a:t>areketliliği</a:t>
            </a:r>
            <a:r>
              <a:rPr lang="en-US" sz="2000" spc="-40" dirty="0">
                <a:solidFill>
                  <a:schemeClr val="bg1"/>
                </a:solidFill>
                <a:latin typeface="+mj-lt"/>
              </a:rPr>
              <a:t> </a:t>
            </a:r>
            <a:r>
              <a:rPr lang="en-US" sz="2000" dirty="0" err="1">
                <a:solidFill>
                  <a:schemeClr val="bg1"/>
                </a:solidFill>
                <a:latin typeface="+mj-lt"/>
              </a:rPr>
              <a:t>için</a:t>
            </a:r>
            <a:r>
              <a:rPr lang="en-US" sz="2000" spc="-30" dirty="0">
                <a:solidFill>
                  <a:schemeClr val="bg1"/>
                </a:solidFill>
                <a:latin typeface="+mj-lt"/>
              </a:rPr>
              <a:t> </a:t>
            </a:r>
            <a:r>
              <a:rPr lang="en-US" sz="2000" dirty="0" err="1">
                <a:solidFill>
                  <a:schemeClr val="bg1"/>
                </a:solidFill>
                <a:latin typeface="+mj-lt"/>
              </a:rPr>
              <a:t>hibe</a:t>
            </a:r>
            <a:r>
              <a:rPr lang="en-US" sz="2000" spc="-25" dirty="0">
                <a:solidFill>
                  <a:schemeClr val="bg1"/>
                </a:solidFill>
                <a:latin typeface="+mj-lt"/>
              </a:rPr>
              <a:t> </a:t>
            </a:r>
            <a:r>
              <a:rPr lang="en-US" sz="2000" dirty="0" err="1">
                <a:solidFill>
                  <a:schemeClr val="bg1"/>
                </a:solidFill>
                <a:latin typeface="+mj-lt"/>
              </a:rPr>
              <a:t>ödemesi</a:t>
            </a:r>
            <a:r>
              <a:rPr lang="en-US" sz="2000" spc="-15" dirty="0">
                <a:solidFill>
                  <a:schemeClr val="bg1"/>
                </a:solidFill>
                <a:latin typeface="+mj-lt"/>
              </a:rPr>
              <a:t> </a:t>
            </a:r>
            <a:r>
              <a:rPr lang="en-US" sz="2000" b="1" dirty="0">
                <a:solidFill>
                  <a:schemeClr val="bg1"/>
                </a:solidFill>
                <a:latin typeface="+mj-lt"/>
              </a:rPr>
              <a:t>2 </a:t>
            </a:r>
            <a:r>
              <a:rPr lang="en-US" sz="2000" b="1" spc="-370" dirty="0">
                <a:solidFill>
                  <a:schemeClr val="bg1"/>
                </a:solidFill>
                <a:latin typeface="+mj-lt"/>
              </a:rPr>
              <a:t> </a:t>
            </a:r>
            <a:r>
              <a:rPr lang="en-US" sz="2000" b="1" spc="-10" dirty="0" err="1">
                <a:solidFill>
                  <a:schemeClr val="bg1"/>
                </a:solidFill>
                <a:latin typeface="+mj-lt"/>
              </a:rPr>
              <a:t>taksitte</a:t>
            </a:r>
            <a:r>
              <a:rPr lang="en-US" sz="2000" b="1" spc="-40" dirty="0">
                <a:solidFill>
                  <a:schemeClr val="bg1"/>
                </a:solidFill>
                <a:latin typeface="+mj-lt"/>
              </a:rPr>
              <a:t> </a:t>
            </a:r>
            <a:r>
              <a:rPr lang="en-US" sz="2000" spc="-25" dirty="0" err="1">
                <a:solidFill>
                  <a:schemeClr val="bg1"/>
                </a:solidFill>
                <a:latin typeface="+mj-lt"/>
              </a:rPr>
              <a:t>yapılır</a:t>
            </a:r>
            <a:r>
              <a:rPr lang="en-US" sz="2000" spc="-25" dirty="0">
                <a:solidFill>
                  <a:schemeClr val="bg1"/>
                </a:solidFill>
                <a:latin typeface="+mj-lt"/>
              </a:rPr>
              <a:t>.</a:t>
            </a:r>
            <a:r>
              <a:rPr lang="tr-TR" sz="2000" spc="-25" dirty="0">
                <a:solidFill>
                  <a:schemeClr val="bg1"/>
                </a:solidFill>
                <a:latin typeface="+mj-lt"/>
              </a:rPr>
              <a:t> (%80 - %20)</a:t>
            </a:r>
            <a:endParaRPr lang="en-US" sz="2000" dirty="0">
              <a:solidFill>
                <a:schemeClr val="bg1"/>
              </a:solidFill>
              <a:latin typeface="+mj-lt"/>
            </a:endParaRPr>
          </a:p>
          <a:p>
            <a:pPr marL="12700">
              <a:lnSpc>
                <a:spcPct val="90000"/>
              </a:lnSpc>
              <a:spcBef>
                <a:spcPts val="365"/>
              </a:spcBef>
              <a:tabLst>
                <a:tab pos="241300" algn="l"/>
                <a:tab pos="241935" algn="l"/>
              </a:tabLst>
            </a:pPr>
            <a:endParaRPr lang="tr-TR" sz="2000" spc="-5" dirty="0">
              <a:solidFill>
                <a:schemeClr val="bg1"/>
              </a:solidFill>
              <a:latin typeface="+mj-lt"/>
            </a:endParaRPr>
          </a:p>
          <a:p>
            <a:pPr marL="12700">
              <a:lnSpc>
                <a:spcPct val="90000"/>
              </a:lnSpc>
              <a:spcBef>
                <a:spcPts val="365"/>
              </a:spcBef>
              <a:tabLst>
                <a:tab pos="241300" algn="l"/>
                <a:tab pos="241935" algn="l"/>
              </a:tabLst>
            </a:pPr>
            <a:r>
              <a:rPr lang="tr-TR" sz="2000" spc="-5" dirty="0">
                <a:solidFill>
                  <a:schemeClr val="bg1"/>
                </a:solidFill>
                <a:latin typeface="+mj-lt"/>
              </a:rPr>
              <a:t>-</a:t>
            </a:r>
            <a:r>
              <a:rPr lang="en-US" sz="2000" spc="-5" dirty="0" err="1">
                <a:solidFill>
                  <a:schemeClr val="bg1"/>
                </a:solidFill>
                <a:latin typeface="+mj-lt"/>
              </a:rPr>
              <a:t>Dönüşte</a:t>
            </a:r>
            <a:r>
              <a:rPr lang="en-US" sz="2000" spc="-5" dirty="0">
                <a:solidFill>
                  <a:schemeClr val="bg1"/>
                </a:solidFill>
                <a:latin typeface="+mj-lt"/>
              </a:rPr>
              <a:t>,</a:t>
            </a:r>
            <a:r>
              <a:rPr lang="en-US" sz="2000" spc="-45" dirty="0">
                <a:solidFill>
                  <a:schemeClr val="bg1"/>
                </a:solidFill>
                <a:latin typeface="+mj-lt"/>
              </a:rPr>
              <a:t> </a:t>
            </a:r>
            <a:r>
              <a:rPr lang="tr-TR" sz="2000" spc="-5" dirty="0">
                <a:solidFill>
                  <a:schemeClr val="bg1"/>
                </a:solidFill>
                <a:latin typeface="+mj-lt"/>
              </a:rPr>
              <a:t>fiziki hareketlilik süresi hesaplanarak hibe </a:t>
            </a:r>
            <a:r>
              <a:rPr lang="en-US" sz="2000" spc="-5" dirty="0" err="1">
                <a:solidFill>
                  <a:schemeClr val="bg1"/>
                </a:solidFill>
                <a:latin typeface="+mj-lt"/>
              </a:rPr>
              <a:t>tutarı</a:t>
            </a:r>
            <a:r>
              <a:rPr lang="tr-TR" sz="2000" spc="-5" dirty="0">
                <a:solidFill>
                  <a:schemeClr val="bg1"/>
                </a:solidFill>
                <a:latin typeface="+mj-lt"/>
              </a:rPr>
              <a:t> kesinlik kazanır.*</a:t>
            </a:r>
            <a:endParaRPr lang="en-US" sz="2000" dirty="0">
              <a:solidFill>
                <a:schemeClr val="bg1"/>
              </a:solidFill>
              <a:latin typeface="+mj-lt"/>
            </a:endParaRPr>
          </a:p>
        </p:txBody>
      </p:sp>
      <p:sp>
        <p:nvSpPr>
          <p:cNvPr id="22" name="Rectangle 2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ABFCA47-4E6B-13D8-C6AF-50D139267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 y="248549"/>
            <a:ext cx="4536504" cy="87240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0F0ED-4359-0A8B-1C29-598DA51CB15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99BDC7DD-0EC0-070F-53B7-E86C83A8BD19}"/>
              </a:ext>
            </a:extLst>
          </p:cNvPr>
          <p:cNvPicPr>
            <a:picLocks noChangeAspect="1"/>
          </p:cNvPicPr>
          <p:nvPr/>
        </p:nvPicPr>
        <p:blipFill rotWithShape="1">
          <a:blip r:embed="rId2"/>
          <a:srcRect t="7753" r="27599" b="1339"/>
          <a:stretch/>
        </p:blipFill>
        <p:spPr>
          <a:xfrm>
            <a:off x="3522468" y="10"/>
            <a:ext cx="866953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a:extLst>
              <a:ext uri="{FF2B5EF4-FFF2-40B4-BE49-F238E27FC236}">
                <a16:creationId xmlns:a16="http://schemas.microsoft.com/office/drawing/2014/main" id="{D2E8A633-C380-519D-BF44-268081A4A4B9}"/>
              </a:ext>
            </a:extLst>
          </p:cNvPr>
          <p:cNvSpPr txBox="1">
            <a:spLocks noGrp="1"/>
          </p:cNvSpPr>
          <p:nvPr>
            <p:ph type="title"/>
          </p:nvPr>
        </p:nvSpPr>
        <p:spPr>
          <a:xfrm>
            <a:off x="351429" y="1279516"/>
            <a:ext cx="3438144" cy="1124712"/>
          </a:xfrm>
          <a:prstGeom prst="rect">
            <a:avLst/>
          </a:prstGeom>
        </p:spPr>
        <p:txBody>
          <a:bodyPr vert="horz" lIns="91440" tIns="45720" rIns="91440" bIns="45720" rtlCol="0" anchor="b">
            <a:normAutofit/>
          </a:bodyPr>
          <a:lstStyle/>
          <a:p>
            <a:pPr marL="12700" marR="5080" algn="l" rtl="0">
              <a:lnSpc>
                <a:spcPct val="90000"/>
              </a:lnSpc>
              <a:spcBef>
                <a:spcPct val="0"/>
              </a:spcBef>
            </a:pPr>
            <a:r>
              <a:rPr lang="en-US" sz="2600" kern="1200" spc="-5" dirty="0">
                <a:solidFill>
                  <a:schemeClr val="bg1"/>
                </a:solidFill>
                <a:latin typeface="+mj-lt"/>
                <a:cs typeface="+mj-cs"/>
              </a:rPr>
              <a:t>HİBE</a:t>
            </a:r>
            <a:r>
              <a:rPr lang="en-US" sz="2600" kern="1200" spc="-15" dirty="0">
                <a:solidFill>
                  <a:schemeClr val="bg1"/>
                </a:solidFill>
                <a:latin typeface="+mj-lt"/>
                <a:cs typeface="+mj-cs"/>
              </a:rPr>
              <a:t> </a:t>
            </a:r>
            <a:r>
              <a:rPr lang="en-US" sz="2600" kern="1200" spc="-5" dirty="0">
                <a:solidFill>
                  <a:schemeClr val="bg1"/>
                </a:solidFill>
                <a:latin typeface="+mj-lt"/>
                <a:cs typeface="+mj-cs"/>
              </a:rPr>
              <a:t>HANGİ</a:t>
            </a:r>
            <a:r>
              <a:rPr lang="en-US" sz="2600" kern="1200" spc="-10" dirty="0">
                <a:solidFill>
                  <a:schemeClr val="bg1"/>
                </a:solidFill>
                <a:latin typeface="+mj-lt"/>
                <a:cs typeface="+mj-cs"/>
              </a:rPr>
              <a:t> </a:t>
            </a:r>
            <a:r>
              <a:rPr lang="en-US" sz="2600" kern="1200" spc="-5" dirty="0">
                <a:solidFill>
                  <a:schemeClr val="bg1"/>
                </a:solidFill>
                <a:latin typeface="+mj-lt"/>
                <a:cs typeface="+mj-cs"/>
              </a:rPr>
              <a:t>DURUMLARDA</a:t>
            </a:r>
            <a:r>
              <a:rPr lang="en-US" sz="2600" kern="1200" spc="-40" dirty="0">
                <a:solidFill>
                  <a:schemeClr val="bg1"/>
                </a:solidFill>
                <a:latin typeface="+mj-lt"/>
                <a:cs typeface="+mj-cs"/>
              </a:rPr>
              <a:t> </a:t>
            </a:r>
            <a:r>
              <a:rPr lang="en-US" sz="2600" kern="1200" spc="-10" dirty="0">
                <a:solidFill>
                  <a:schemeClr val="bg1"/>
                </a:solidFill>
                <a:latin typeface="+mj-lt"/>
                <a:cs typeface="+mj-cs"/>
              </a:rPr>
              <a:t>KESİLİR?</a:t>
            </a:r>
            <a:endParaRPr lang="en-US" sz="2600" kern="1200" dirty="0">
              <a:solidFill>
                <a:schemeClr val="bg1"/>
              </a:solidFill>
              <a:latin typeface="+mj-lt"/>
              <a:cs typeface="+mj-cs"/>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a:extLst>
              <a:ext uri="{FF2B5EF4-FFF2-40B4-BE49-F238E27FC236}">
                <a16:creationId xmlns:a16="http://schemas.microsoft.com/office/drawing/2014/main" id="{844B0773-CFBE-B5E1-1521-67BC2E6A1310}"/>
              </a:ext>
            </a:extLst>
          </p:cNvPr>
          <p:cNvSpPr txBox="1"/>
          <p:nvPr/>
        </p:nvSpPr>
        <p:spPr>
          <a:xfrm>
            <a:off x="350666" y="2489454"/>
            <a:ext cx="4830933" cy="3673602"/>
          </a:xfrm>
          <a:prstGeom prst="rect">
            <a:avLst/>
          </a:prstGeom>
        </p:spPr>
        <p:txBody>
          <a:bodyPr vert="horz" lIns="91440" tIns="45720" rIns="91440" bIns="45720" rtlCol="0" anchor="t">
            <a:noAutofit/>
          </a:bodyPr>
          <a:lstStyle/>
          <a:p>
            <a:pPr>
              <a:lnSpc>
                <a:spcPct val="90000"/>
              </a:lnSpc>
              <a:spcBef>
                <a:spcPts val="434"/>
              </a:spcBef>
              <a:tabLst>
                <a:tab pos="241300" algn="l"/>
                <a:tab pos="241935" algn="l"/>
              </a:tabLst>
            </a:pPr>
            <a:r>
              <a:rPr lang="en-US" sz="1600" b="1" spc="-5" dirty="0">
                <a:solidFill>
                  <a:schemeClr val="bg1"/>
                </a:solidFill>
              </a:rPr>
              <a:t>ÖĞRENİM</a:t>
            </a:r>
            <a:r>
              <a:rPr lang="en-US" sz="1600" b="1" spc="-20" dirty="0">
                <a:solidFill>
                  <a:schemeClr val="bg1"/>
                </a:solidFill>
              </a:rPr>
              <a:t> </a:t>
            </a:r>
            <a:r>
              <a:rPr lang="en-US" sz="1600" b="1" spc="-5" dirty="0">
                <a:solidFill>
                  <a:schemeClr val="bg1"/>
                </a:solidFill>
              </a:rPr>
              <a:t>HAREKETLİLİĞİ</a:t>
            </a:r>
            <a:endParaRPr lang="tr-TR" sz="1600" b="1" dirty="0">
              <a:solidFill>
                <a:schemeClr val="bg1"/>
              </a:solidFill>
            </a:endParaRPr>
          </a:p>
          <a:p>
            <a:pPr>
              <a:lnSpc>
                <a:spcPct val="90000"/>
              </a:lnSpc>
              <a:spcBef>
                <a:spcPts val="434"/>
              </a:spcBef>
              <a:tabLst>
                <a:tab pos="241300" algn="l"/>
                <a:tab pos="241935" algn="l"/>
              </a:tabLst>
            </a:pPr>
            <a:r>
              <a:rPr lang="tr-TR" sz="1600" b="1" spc="-20" dirty="0">
                <a:solidFill>
                  <a:schemeClr val="bg1"/>
                </a:solidFill>
              </a:rPr>
              <a:t>-</a:t>
            </a:r>
            <a:r>
              <a:rPr lang="en-US" sz="1600" spc="-20" dirty="0" err="1">
                <a:solidFill>
                  <a:schemeClr val="bg1"/>
                </a:solidFill>
              </a:rPr>
              <a:t>Davet</a:t>
            </a:r>
            <a:r>
              <a:rPr lang="en-US" sz="1600" dirty="0">
                <a:solidFill>
                  <a:schemeClr val="bg1"/>
                </a:solidFill>
              </a:rPr>
              <a:t> </a:t>
            </a:r>
            <a:r>
              <a:rPr lang="en-US" sz="1600" spc="-10" dirty="0" err="1">
                <a:solidFill>
                  <a:schemeClr val="bg1"/>
                </a:solidFill>
              </a:rPr>
              <a:t>mektubunda</a:t>
            </a:r>
            <a:r>
              <a:rPr lang="tr-TR" sz="1600" spc="-10" dirty="0">
                <a:solidFill>
                  <a:schemeClr val="bg1"/>
                </a:solidFill>
              </a:rPr>
              <a:t> belirtilen süre tamamlanmazsa,</a:t>
            </a:r>
            <a:endParaRPr lang="tr-TR" sz="1600" dirty="0">
              <a:solidFill>
                <a:schemeClr val="bg1"/>
              </a:solidFill>
            </a:endParaRPr>
          </a:p>
          <a:p>
            <a:pPr>
              <a:lnSpc>
                <a:spcPct val="90000"/>
              </a:lnSpc>
              <a:spcBef>
                <a:spcPts val="434"/>
              </a:spcBef>
              <a:tabLst>
                <a:tab pos="241300" algn="l"/>
                <a:tab pos="241935" algn="l"/>
              </a:tabLst>
            </a:pPr>
            <a:r>
              <a:rPr lang="tr-TR" sz="1600" spc="-5" dirty="0">
                <a:solidFill>
                  <a:schemeClr val="bg1"/>
                </a:solidFill>
              </a:rPr>
              <a:t>-</a:t>
            </a:r>
            <a:r>
              <a:rPr lang="en-US" sz="1600" spc="-5" dirty="0" err="1">
                <a:solidFill>
                  <a:schemeClr val="bg1"/>
                </a:solidFill>
              </a:rPr>
              <a:t>Sorumluluklarınızı</a:t>
            </a:r>
            <a:r>
              <a:rPr lang="en-US" sz="1600" spc="-10" dirty="0">
                <a:solidFill>
                  <a:schemeClr val="bg1"/>
                </a:solidFill>
              </a:rPr>
              <a:t> </a:t>
            </a:r>
            <a:r>
              <a:rPr lang="en-US" sz="1600" spc="-5" dirty="0" err="1">
                <a:solidFill>
                  <a:schemeClr val="bg1"/>
                </a:solidFill>
              </a:rPr>
              <a:t>yerine</a:t>
            </a:r>
            <a:r>
              <a:rPr lang="en-US" sz="1600" dirty="0">
                <a:solidFill>
                  <a:schemeClr val="bg1"/>
                </a:solidFill>
              </a:rPr>
              <a:t> </a:t>
            </a:r>
            <a:r>
              <a:rPr lang="en-US" sz="1600" spc="-10" dirty="0" err="1">
                <a:solidFill>
                  <a:schemeClr val="bg1"/>
                </a:solidFill>
              </a:rPr>
              <a:t>getirmemekten</a:t>
            </a:r>
            <a:r>
              <a:rPr lang="en-US" sz="1600" spc="60" dirty="0">
                <a:solidFill>
                  <a:schemeClr val="bg1"/>
                </a:solidFill>
              </a:rPr>
              <a:t> </a:t>
            </a:r>
            <a:r>
              <a:rPr lang="en-US" sz="1600" spc="-10" dirty="0" err="1">
                <a:solidFill>
                  <a:schemeClr val="bg1"/>
                </a:solidFill>
              </a:rPr>
              <a:t>dolayı</a:t>
            </a:r>
            <a:r>
              <a:rPr lang="en-US" sz="1600" spc="-15" dirty="0">
                <a:solidFill>
                  <a:schemeClr val="bg1"/>
                </a:solidFill>
              </a:rPr>
              <a:t> </a:t>
            </a:r>
            <a:r>
              <a:rPr lang="en-US" sz="1600" spc="-5" dirty="0" err="1">
                <a:solidFill>
                  <a:schemeClr val="bg1"/>
                </a:solidFill>
              </a:rPr>
              <a:t>başarısız</a:t>
            </a:r>
            <a:r>
              <a:rPr lang="en-US" sz="1600" spc="-20" dirty="0">
                <a:solidFill>
                  <a:schemeClr val="bg1"/>
                </a:solidFill>
              </a:rPr>
              <a:t> </a:t>
            </a:r>
            <a:r>
              <a:rPr lang="en-US" sz="1600" spc="-5" dirty="0" err="1">
                <a:solidFill>
                  <a:schemeClr val="bg1"/>
                </a:solidFill>
              </a:rPr>
              <a:t>olduysanız</a:t>
            </a:r>
            <a:r>
              <a:rPr lang="en-US" sz="1600" spc="-20" dirty="0">
                <a:solidFill>
                  <a:schemeClr val="bg1"/>
                </a:solidFill>
              </a:rPr>
              <a:t> </a:t>
            </a:r>
            <a:r>
              <a:rPr lang="en-US" sz="1600" spc="-15" dirty="0">
                <a:solidFill>
                  <a:schemeClr val="bg1"/>
                </a:solidFill>
              </a:rPr>
              <a:t>(</a:t>
            </a:r>
            <a:r>
              <a:rPr lang="tr-TR" sz="1600" spc="-15" dirty="0">
                <a:solidFill>
                  <a:schemeClr val="bg1"/>
                </a:solidFill>
              </a:rPr>
              <a:t>aldığınız derslerin </a:t>
            </a:r>
            <a:r>
              <a:rPr lang="en-US" sz="1600" spc="-15" dirty="0">
                <a:solidFill>
                  <a:schemeClr val="bg1"/>
                </a:solidFill>
              </a:rPr>
              <a:t>3’te</a:t>
            </a:r>
            <a:r>
              <a:rPr lang="en-US" sz="1600" spc="10" dirty="0">
                <a:solidFill>
                  <a:schemeClr val="bg1"/>
                </a:solidFill>
              </a:rPr>
              <a:t> </a:t>
            </a:r>
            <a:r>
              <a:rPr lang="en-US" sz="1600" spc="-25" dirty="0">
                <a:solidFill>
                  <a:schemeClr val="bg1"/>
                </a:solidFill>
              </a:rPr>
              <a:t>2’sinden </a:t>
            </a:r>
            <a:r>
              <a:rPr lang="en-US" sz="1600" spc="-20" dirty="0">
                <a:solidFill>
                  <a:schemeClr val="bg1"/>
                </a:solidFill>
              </a:rPr>
              <a:t> </a:t>
            </a:r>
            <a:r>
              <a:rPr lang="en-US" sz="1600" spc="-5" dirty="0" err="1">
                <a:solidFill>
                  <a:schemeClr val="bg1"/>
                </a:solidFill>
              </a:rPr>
              <a:t>başarılı</a:t>
            </a:r>
            <a:r>
              <a:rPr lang="en-US" sz="1600" spc="-25" dirty="0">
                <a:solidFill>
                  <a:schemeClr val="bg1"/>
                </a:solidFill>
              </a:rPr>
              <a:t> </a:t>
            </a:r>
            <a:r>
              <a:rPr lang="en-US" sz="1600" spc="-5" dirty="0" err="1">
                <a:solidFill>
                  <a:schemeClr val="bg1"/>
                </a:solidFill>
              </a:rPr>
              <a:t>olmalısınız</a:t>
            </a:r>
            <a:r>
              <a:rPr lang="en-US" sz="1600" spc="-5" dirty="0">
                <a:solidFill>
                  <a:schemeClr val="bg1"/>
                </a:solidFill>
              </a:rPr>
              <a:t>)</a:t>
            </a:r>
            <a:r>
              <a:rPr lang="en-US" sz="1600" dirty="0">
                <a:solidFill>
                  <a:schemeClr val="bg1"/>
                </a:solidFill>
              </a:rPr>
              <a:t> </a:t>
            </a:r>
            <a:r>
              <a:rPr lang="en-US" sz="1600" spc="-10" dirty="0" err="1">
                <a:solidFill>
                  <a:schemeClr val="bg1"/>
                </a:solidFill>
              </a:rPr>
              <a:t>hibenin</a:t>
            </a:r>
            <a:r>
              <a:rPr lang="en-US" sz="1600" spc="5" dirty="0">
                <a:solidFill>
                  <a:schemeClr val="bg1"/>
                </a:solidFill>
              </a:rPr>
              <a:t> </a:t>
            </a:r>
            <a:r>
              <a:rPr lang="en-US" sz="1600" spc="-25" dirty="0">
                <a:solidFill>
                  <a:schemeClr val="bg1"/>
                </a:solidFill>
              </a:rPr>
              <a:t>%20’si</a:t>
            </a:r>
            <a:r>
              <a:rPr lang="en-US" sz="1600" spc="-15" dirty="0">
                <a:solidFill>
                  <a:schemeClr val="bg1"/>
                </a:solidFill>
              </a:rPr>
              <a:t> </a:t>
            </a:r>
            <a:r>
              <a:rPr lang="en-US" sz="1600" spc="-10" dirty="0" err="1">
                <a:solidFill>
                  <a:schemeClr val="bg1"/>
                </a:solidFill>
              </a:rPr>
              <a:t>ödenmez</a:t>
            </a:r>
            <a:r>
              <a:rPr lang="en-US" sz="1600" spc="55" dirty="0">
                <a:solidFill>
                  <a:schemeClr val="bg1"/>
                </a:solidFill>
              </a:rPr>
              <a:t> </a:t>
            </a:r>
            <a:r>
              <a:rPr lang="tr-TR" sz="1600" spc="55" dirty="0">
                <a:solidFill>
                  <a:schemeClr val="bg1"/>
                </a:solidFill>
              </a:rPr>
              <a:t>,</a:t>
            </a:r>
          </a:p>
          <a:p>
            <a:pPr>
              <a:lnSpc>
                <a:spcPct val="90000"/>
              </a:lnSpc>
              <a:spcBef>
                <a:spcPts val="434"/>
              </a:spcBef>
              <a:tabLst>
                <a:tab pos="241300" algn="l"/>
                <a:tab pos="241935" algn="l"/>
              </a:tabLst>
            </a:pPr>
            <a:r>
              <a:rPr lang="tr-TR" sz="1600" spc="-5" dirty="0">
                <a:solidFill>
                  <a:schemeClr val="bg1"/>
                </a:solidFill>
              </a:rPr>
              <a:t>-Fiziki hareketlilik süreniz 90 günün altında kalırsa </a:t>
            </a:r>
            <a:r>
              <a:rPr lang="en-US" sz="1600" spc="-10" dirty="0" err="1">
                <a:solidFill>
                  <a:schemeClr val="bg1"/>
                </a:solidFill>
              </a:rPr>
              <a:t>hibenin</a:t>
            </a:r>
            <a:r>
              <a:rPr lang="en-US" sz="1600" spc="10" dirty="0">
                <a:solidFill>
                  <a:schemeClr val="bg1"/>
                </a:solidFill>
              </a:rPr>
              <a:t> </a:t>
            </a:r>
            <a:r>
              <a:rPr lang="en-US" sz="1600" spc="-10" dirty="0" err="1">
                <a:solidFill>
                  <a:schemeClr val="bg1"/>
                </a:solidFill>
              </a:rPr>
              <a:t>tamamı</a:t>
            </a:r>
            <a:r>
              <a:rPr lang="en-US" sz="1600" spc="20" dirty="0">
                <a:solidFill>
                  <a:schemeClr val="bg1"/>
                </a:solidFill>
              </a:rPr>
              <a:t> </a:t>
            </a:r>
            <a:r>
              <a:rPr lang="en-US" sz="1600" spc="-10" dirty="0" err="1">
                <a:solidFill>
                  <a:schemeClr val="bg1"/>
                </a:solidFill>
              </a:rPr>
              <a:t>geri</a:t>
            </a:r>
            <a:r>
              <a:rPr lang="en-US" sz="1600" spc="30" dirty="0">
                <a:solidFill>
                  <a:schemeClr val="bg1"/>
                </a:solidFill>
              </a:rPr>
              <a:t> </a:t>
            </a:r>
            <a:r>
              <a:rPr lang="en-US" sz="1600" spc="-35" dirty="0" err="1">
                <a:solidFill>
                  <a:schemeClr val="bg1"/>
                </a:solidFill>
              </a:rPr>
              <a:t>alınır</a:t>
            </a:r>
            <a:r>
              <a:rPr lang="en-US" sz="1600" spc="-35" dirty="0">
                <a:solidFill>
                  <a:schemeClr val="bg1"/>
                </a:solidFill>
              </a:rPr>
              <a:t>.</a:t>
            </a:r>
            <a:endParaRPr lang="en-US" sz="1600" dirty="0">
              <a:solidFill>
                <a:schemeClr val="bg1"/>
              </a:solidFill>
            </a:endParaRPr>
          </a:p>
          <a:p>
            <a:pPr>
              <a:lnSpc>
                <a:spcPct val="90000"/>
              </a:lnSpc>
              <a:tabLst>
                <a:tab pos="305435" algn="l"/>
                <a:tab pos="306070" algn="l"/>
              </a:tabLst>
            </a:pPr>
            <a:endParaRPr lang="tr-TR" sz="1600" dirty="0">
              <a:solidFill>
                <a:schemeClr val="bg1"/>
              </a:solidFill>
            </a:endParaRPr>
          </a:p>
          <a:p>
            <a:pPr>
              <a:lnSpc>
                <a:spcPct val="90000"/>
              </a:lnSpc>
              <a:tabLst>
                <a:tab pos="305435" algn="l"/>
                <a:tab pos="306070" algn="l"/>
              </a:tabLst>
            </a:pPr>
            <a:r>
              <a:rPr lang="tr-TR" sz="1600" dirty="0">
                <a:solidFill>
                  <a:schemeClr val="bg1"/>
                </a:solidFill>
              </a:rPr>
              <a:t>S</a:t>
            </a:r>
            <a:r>
              <a:rPr lang="en-US" sz="1600" b="1" spc="-45" dirty="0">
                <a:solidFill>
                  <a:schemeClr val="bg1"/>
                </a:solidFill>
              </a:rPr>
              <a:t>TAJ</a:t>
            </a:r>
            <a:r>
              <a:rPr lang="en-US" sz="1600" b="1" spc="-35" dirty="0">
                <a:solidFill>
                  <a:schemeClr val="bg1"/>
                </a:solidFill>
              </a:rPr>
              <a:t> </a:t>
            </a:r>
            <a:r>
              <a:rPr lang="en-US" sz="1600" b="1" spc="-5" dirty="0">
                <a:solidFill>
                  <a:schemeClr val="bg1"/>
                </a:solidFill>
              </a:rPr>
              <a:t>HAREKETLİLİĞİ</a:t>
            </a:r>
            <a:endParaRPr lang="tr-TR" sz="1600" b="1" dirty="0">
              <a:solidFill>
                <a:schemeClr val="bg1"/>
              </a:solidFill>
            </a:endParaRPr>
          </a:p>
          <a:p>
            <a:pPr>
              <a:lnSpc>
                <a:spcPct val="90000"/>
              </a:lnSpc>
              <a:tabLst>
                <a:tab pos="305435" algn="l"/>
                <a:tab pos="306070" algn="l"/>
              </a:tabLst>
            </a:pPr>
            <a:r>
              <a:rPr lang="tr-TR" sz="1600" spc="-5" dirty="0">
                <a:solidFill>
                  <a:schemeClr val="bg1"/>
                </a:solidFill>
              </a:rPr>
              <a:t>-Fiziki hareketlilik süreniz 60 günün altında kalırsa </a:t>
            </a:r>
            <a:r>
              <a:rPr lang="en-US" sz="1600" spc="-5" dirty="0" err="1">
                <a:solidFill>
                  <a:schemeClr val="bg1"/>
                </a:solidFill>
              </a:rPr>
              <a:t>hibenin</a:t>
            </a:r>
            <a:r>
              <a:rPr lang="en-US" sz="1600" spc="5" dirty="0">
                <a:solidFill>
                  <a:schemeClr val="bg1"/>
                </a:solidFill>
              </a:rPr>
              <a:t> </a:t>
            </a:r>
            <a:r>
              <a:rPr lang="en-US" sz="1600" spc="-10" dirty="0" err="1">
                <a:solidFill>
                  <a:schemeClr val="bg1"/>
                </a:solidFill>
              </a:rPr>
              <a:t>tamamı</a:t>
            </a:r>
            <a:r>
              <a:rPr lang="en-US" sz="1600" spc="15" dirty="0">
                <a:solidFill>
                  <a:schemeClr val="bg1"/>
                </a:solidFill>
              </a:rPr>
              <a:t> </a:t>
            </a:r>
            <a:r>
              <a:rPr lang="en-US" sz="1600" spc="-10" dirty="0" err="1">
                <a:solidFill>
                  <a:schemeClr val="bg1"/>
                </a:solidFill>
              </a:rPr>
              <a:t>geri</a:t>
            </a:r>
            <a:r>
              <a:rPr lang="en-US" sz="1600" dirty="0">
                <a:solidFill>
                  <a:schemeClr val="bg1"/>
                </a:solidFill>
              </a:rPr>
              <a:t> </a:t>
            </a:r>
            <a:r>
              <a:rPr lang="en-US" sz="1600" spc="-35" dirty="0">
                <a:solidFill>
                  <a:schemeClr val="bg1"/>
                </a:solidFill>
              </a:rPr>
              <a:t>al</a:t>
            </a:r>
            <a:r>
              <a:rPr lang="tr-TR" sz="1600" spc="-35" dirty="0" err="1">
                <a:solidFill>
                  <a:schemeClr val="bg1"/>
                </a:solidFill>
              </a:rPr>
              <a:t>ın</a:t>
            </a:r>
            <a:r>
              <a:rPr lang="en-US" sz="1600" spc="-35" dirty="0" err="1">
                <a:solidFill>
                  <a:schemeClr val="bg1"/>
                </a:solidFill>
              </a:rPr>
              <a:t>ır</a:t>
            </a:r>
            <a:r>
              <a:rPr lang="en-US" sz="1600" spc="-35" dirty="0">
                <a:solidFill>
                  <a:schemeClr val="bg1"/>
                </a:solidFill>
              </a:rPr>
              <a:t>.</a:t>
            </a:r>
            <a:endParaRPr lang="en-US" sz="1600" dirty="0">
              <a:solidFill>
                <a:schemeClr val="bg1"/>
              </a:solidFill>
            </a:endParaRPr>
          </a:p>
        </p:txBody>
      </p:sp>
      <p:pic>
        <p:nvPicPr>
          <p:cNvPr id="6" name="Resim 5">
            <a:extLst>
              <a:ext uri="{FF2B5EF4-FFF2-40B4-BE49-F238E27FC236}">
                <a16:creationId xmlns:a16="http://schemas.microsoft.com/office/drawing/2014/main" id="{4BA7E185-CE25-408D-D8A3-D907A1235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 y="248549"/>
            <a:ext cx="4536504" cy="872405"/>
          </a:xfrm>
          <a:prstGeom prst="rect">
            <a:avLst/>
          </a:prstGeom>
        </p:spPr>
      </p:pic>
    </p:spTree>
    <p:extLst>
      <p:ext uri="{BB962C8B-B14F-4D97-AF65-F5344CB8AC3E}">
        <p14:creationId xmlns:p14="http://schemas.microsoft.com/office/powerpoint/2010/main" val="9849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BFDD-4C9C-D05A-E2CE-CE4CFDCE4FE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186FA01-F9E3-EE36-2B1A-B9333F55B78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6F31F93B-6A91-2372-A7BC-F627B1B8EBB6}"/>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93756104-67C1-3465-9DBA-C19A9420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5" name="Metin kutusu 4">
            <a:extLst>
              <a:ext uri="{FF2B5EF4-FFF2-40B4-BE49-F238E27FC236}">
                <a16:creationId xmlns:a16="http://schemas.microsoft.com/office/drawing/2014/main" id="{2805F3C7-E012-129D-8DFB-594A64A11A7F}"/>
              </a:ext>
            </a:extLst>
          </p:cNvPr>
          <p:cNvSpPr txBox="1"/>
          <p:nvPr/>
        </p:nvSpPr>
        <p:spPr>
          <a:xfrm>
            <a:off x="533400" y="1752600"/>
            <a:ext cx="8305800" cy="3291157"/>
          </a:xfrm>
          <a:prstGeom prst="rect">
            <a:avLst/>
          </a:prstGeom>
          <a:noFill/>
        </p:spPr>
        <p:txBody>
          <a:bodyPr wrap="square" rtlCol="0">
            <a:spAutoFit/>
          </a:bodyPr>
          <a:lstStyle/>
          <a:p>
            <a:pPr>
              <a:lnSpc>
                <a:spcPct val="90000"/>
              </a:lnSpc>
              <a:spcBef>
                <a:spcPts val="100"/>
              </a:spcBef>
              <a:tabLst>
                <a:tab pos="241300" algn="l"/>
                <a:tab pos="241935" algn="l"/>
              </a:tabLst>
            </a:pPr>
            <a:r>
              <a:rPr lang="tr-TR" b="1" spc="-5" dirty="0">
                <a:solidFill>
                  <a:schemeClr val="bg1"/>
                </a:solidFill>
                <a:latin typeface="+mj-lt"/>
              </a:rPr>
              <a:t>Faaliyet Devam Ederken;</a:t>
            </a:r>
          </a:p>
          <a:p>
            <a:pPr>
              <a:lnSpc>
                <a:spcPct val="90000"/>
              </a:lnSpc>
              <a:spcBef>
                <a:spcPts val="100"/>
              </a:spcBef>
              <a:tabLst>
                <a:tab pos="241300" algn="l"/>
                <a:tab pos="241935" algn="l"/>
              </a:tabLst>
            </a:pPr>
            <a:endParaRPr lang="tr-TR" spc="-5" dirty="0">
              <a:solidFill>
                <a:schemeClr val="bg1"/>
              </a:solidFill>
              <a:latin typeface="+mj-lt"/>
            </a:endParaRPr>
          </a:p>
          <a:p>
            <a:pPr>
              <a:lnSpc>
                <a:spcPct val="90000"/>
              </a:lnSpc>
              <a:spcBef>
                <a:spcPts val="100"/>
              </a:spcBef>
              <a:tabLst>
                <a:tab pos="241300" algn="l"/>
                <a:tab pos="241935" algn="l"/>
              </a:tabLst>
            </a:pPr>
            <a:r>
              <a:rPr lang="en-US" spc="-5" dirty="0">
                <a:solidFill>
                  <a:schemeClr val="bg1"/>
                </a:solidFill>
                <a:latin typeface="+mj-lt"/>
              </a:rPr>
              <a:t>-</a:t>
            </a:r>
            <a:r>
              <a:rPr lang="en-US" spc="-5" dirty="0" err="1">
                <a:solidFill>
                  <a:schemeClr val="bg1"/>
                </a:solidFill>
                <a:latin typeface="+mj-lt"/>
              </a:rPr>
              <a:t>Eğer</a:t>
            </a:r>
            <a:r>
              <a:rPr lang="en-US" spc="-5" dirty="0">
                <a:solidFill>
                  <a:schemeClr val="bg1"/>
                </a:solidFill>
                <a:latin typeface="+mj-lt"/>
              </a:rPr>
              <a:t> </a:t>
            </a:r>
            <a:r>
              <a:rPr lang="en-US" spc="-5" dirty="0" err="1">
                <a:solidFill>
                  <a:schemeClr val="bg1"/>
                </a:solidFill>
                <a:latin typeface="+mj-lt"/>
              </a:rPr>
              <a:t>ders</a:t>
            </a:r>
            <a:r>
              <a:rPr lang="en-US" spc="-5" dirty="0">
                <a:solidFill>
                  <a:schemeClr val="bg1"/>
                </a:solidFill>
                <a:latin typeface="+mj-lt"/>
              </a:rPr>
              <a:t> </a:t>
            </a:r>
            <a:r>
              <a:rPr lang="en-US" spc="-5" dirty="0" err="1">
                <a:solidFill>
                  <a:schemeClr val="bg1"/>
                </a:solidFill>
                <a:latin typeface="+mj-lt"/>
              </a:rPr>
              <a:t>değişikliği</a:t>
            </a:r>
            <a:r>
              <a:rPr lang="en-US" spc="-5" dirty="0">
                <a:solidFill>
                  <a:schemeClr val="bg1"/>
                </a:solidFill>
                <a:latin typeface="+mj-lt"/>
              </a:rPr>
              <a:t> </a:t>
            </a:r>
            <a:r>
              <a:rPr lang="tr-TR" spc="-5" dirty="0">
                <a:solidFill>
                  <a:schemeClr val="bg1"/>
                </a:solidFill>
                <a:latin typeface="+mj-lt"/>
              </a:rPr>
              <a:t>yaparsanız</a:t>
            </a:r>
            <a:r>
              <a:rPr lang="en-US" spc="-5" dirty="0">
                <a:solidFill>
                  <a:schemeClr val="bg1"/>
                </a:solidFill>
                <a:latin typeface="+mj-lt"/>
              </a:rPr>
              <a:t> Learning</a:t>
            </a:r>
            <a:r>
              <a:rPr lang="en-US" spc="-30" dirty="0">
                <a:solidFill>
                  <a:schemeClr val="bg1"/>
                </a:solidFill>
                <a:latin typeface="+mj-lt"/>
              </a:rPr>
              <a:t> </a:t>
            </a:r>
            <a:r>
              <a:rPr lang="en-US" spc="-5" dirty="0">
                <a:solidFill>
                  <a:schemeClr val="bg1"/>
                </a:solidFill>
                <a:latin typeface="+mj-lt"/>
              </a:rPr>
              <a:t>Agreement </a:t>
            </a:r>
            <a:r>
              <a:rPr lang="en-US" dirty="0">
                <a:solidFill>
                  <a:schemeClr val="bg1"/>
                </a:solidFill>
                <a:latin typeface="+mj-lt"/>
              </a:rPr>
              <a:t>– During</a:t>
            </a:r>
            <a:r>
              <a:rPr lang="en-US" spc="-35" dirty="0">
                <a:solidFill>
                  <a:schemeClr val="bg1"/>
                </a:solidFill>
                <a:latin typeface="+mj-lt"/>
              </a:rPr>
              <a:t> </a:t>
            </a:r>
            <a:r>
              <a:rPr lang="en-US" dirty="0">
                <a:solidFill>
                  <a:schemeClr val="bg1"/>
                </a:solidFill>
                <a:latin typeface="+mj-lt"/>
              </a:rPr>
              <a:t>the Mobility</a:t>
            </a:r>
            <a:r>
              <a:rPr lang="en-US" spc="-20" dirty="0">
                <a:solidFill>
                  <a:schemeClr val="bg1"/>
                </a:solidFill>
                <a:latin typeface="+mj-lt"/>
              </a:rPr>
              <a:t> </a:t>
            </a:r>
            <a:r>
              <a:rPr lang="en-US" spc="-5" dirty="0">
                <a:solidFill>
                  <a:schemeClr val="bg1"/>
                </a:solidFill>
                <a:latin typeface="+mj-lt"/>
              </a:rPr>
              <a:t>(Changes)</a:t>
            </a:r>
            <a:r>
              <a:rPr lang="en-US" dirty="0">
                <a:solidFill>
                  <a:schemeClr val="bg1"/>
                </a:solidFill>
                <a:latin typeface="+mj-lt"/>
              </a:rPr>
              <a:t> </a:t>
            </a:r>
            <a:r>
              <a:rPr lang="tr-TR" spc="-5" dirty="0">
                <a:solidFill>
                  <a:schemeClr val="bg1"/>
                </a:solidFill>
                <a:latin typeface="+mj-lt"/>
              </a:rPr>
              <a:t>sayfasına</a:t>
            </a:r>
            <a:r>
              <a:rPr lang="en-US" spc="5" dirty="0">
                <a:solidFill>
                  <a:schemeClr val="bg1"/>
                </a:solidFill>
                <a:latin typeface="+mj-lt"/>
              </a:rPr>
              <a:t> </a:t>
            </a:r>
            <a:r>
              <a:rPr lang="en-US" dirty="0" err="1">
                <a:solidFill>
                  <a:schemeClr val="bg1"/>
                </a:solidFill>
                <a:latin typeface="+mj-lt"/>
              </a:rPr>
              <a:t>silinen</a:t>
            </a:r>
            <a:r>
              <a:rPr lang="en-US" spc="-10" dirty="0">
                <a:solidFill>
                  <a:schemeClr val="bg1"/>
                </a:solidFill>
                <a:latin typeface="+mj-lt"/>
              </a:rPr>
              <a:t> </a:t>
            </a:r>
            <a:r>
              <a:rPr lang="en-US" spc="-10" dirty="0" err="1">
                <a:solidFill>
                  <a:schemeClr val="bg1"/>
                </a:solidFill>
                <a:latin typeface="+mj-lt"/>
              </a:rPr>
              <a:t>ve</a:t>
            </a:r>
            <a:r>
              <a:rPr lang="en-US" dirty="0">
                <a:solidFill>
                  <a:schemeClr val="bg1"/>
                </a:solidFill>
                <a:latin typeface="+mj-lt"/>
              </a:rPr>
              <a:t> </a:t>
            </a:r>
            <a:r>
              <a:rPr lang="en-US" dirty="0" err="1">
                <a:solidFill>
                  <a:schemeClr val="bg1"/>
                </a:solidFill>
                <a:latin typeface="+mj-lt"/>
              </a:rPr>
              <a:t>eklenen</a:t>
            </a:r>
            <a:r>
              <a:rPr lang="en-US" dirty="0">
                <a:solidFill>
                  <a:schemeClr val="bg1"/>
                </a:solidFill>
                <a:latin typeface="+mj-lt"/>
              </a:rPr>
              <a:t> </a:t>
            </a:r>
            <a:r>
              <a:rPr lang="en-US" spc="-5" dirty="0" err="1">
                <a:solidFill>
                  <a:schemeClr val="bg1"/>
                </a:solidFill>
                <a:latin typeface="+mj-lt"/>
              </a:rPr>
              <a:t>dersler</a:t>
            </a:r>
            <a:r>
              <a:rPr lang="en-US" dirty="0">
                <a:solidFill>
                  <a:schemeClr val="bg1"/>
                </a:solidFill>
                <a:latin typeface="+mj-lt"/>
              </a:rPr>
              <a:t> </a:t>
            </a:r>
            <a:r>
              <a:rPr lang="en-US" spc="-5" dirty="0" err="1">
                <a:solidFill>
                  <a:schemeClr val="bg1"/>
                </a:solidFill>
                <a:latin typeface="+mj-lt"/>
              </a:rPr>
              <a:t>yazılmalı</a:t>
            </a:r>
            <a:r>
              <a:rPr lang="en-US" spc="-5" dirty="0">
                <a:solidFill>
                  <a:schemeClr val="bg1"/>
                </a:solidFill>
                <a:latin typeface="+mj-lt"/>
              </a:rPr>
              <a:t>,</a:t>
            </a:r>
            <a:r>
              <a:rPr lang="tr-TR" spc="-5" dirty="0">
                <a:solidFill>
                  <a:schemeClr val="bg1"/>
                </a:solidFill>
                <a:latin typeface="+mj-lt"/>
              </a:rPr>
              <a:t> ve ilgili kişiler tarafından imzalanmalıdır.</a:t>
            </a:r>
            <a:endParaRPr lang="en-US" dirty="0">
              <a:solidFill>
                <a:schemeClr val="bg1"/>
              </a:solidFill>
              <a:latin typeface="+mj-lt"/>
            </a:endParaRPr>
          </a:p>
          <a:p>
            <a:pPr marR="335915">
              <a:lnSpc>
                <a:spcPct val="90000"/>
              </a:lnSpc>
              <a:spcBef>
                <a:spcPts val="625"/>
              </a:spcBef>
              <a:tabLst>
                <a:tab pos="241300" algn="l"/>
                <a:tab pos="241935" algn="l"/>
              </a:tabLst>
            </a:pPr>
            <a:endParaRPr lang="tr-TR" spc="-5" dirty="0">
              <a:solidFill>
                <a:schemeClr val="bg1"/>
              </a:solidFill>
              <a:latin typeface="+mj-lt"/>
            </a:endParaRPr>
          </a:p>
          <a:p>
            <a:pPr marR="335915">
              <a:lnSpc>
                <a:spcPct val="90000"/>
              </a:lnSpc>
              <a:spcBef>
                <a:spcPts val="625"/>
              </a:spcBef>
              <a:tabLst>
                <a:tab pos="241300" algn="l"/>
                <a:tab pos="241935" algn="l"/>
              </a:tabLst>
            </a:pPr>
            <a:r>
              <a:rPr lang="en-US" spc="-5" dirty="0">
                <a:solidFill>
                  <a:schemeClr val="bg1"/>
                </a:solidFill>
                <a:latin typeface="+mj-lt"/>
              </a:rPr>
              <a:t>*</a:t>
            </a:r>
            <a:r>
              <a:rPr lang="en-US" spc="-5" dirty="0" err="1">
                <a:solidFill>
                  <a:schemeClr val="bg1"/>
                </a:solidFill>
                <a:latin typeface="+mj-lt"/>
              </a:rPr>
              <a:t>Değişiklik</a:t>
            </a:r>
            <a:r>
              <a:rPr lang="en-US" spc="30" dirty="0">
                <a:solidFill>
                  <a:schemeClr val="bg1"/>
                </a:solidFill>
                <a:latin typeface="+mj-lt"/>
              </a:rPr>
              <a:t> </a:t>
            </a:r>
            <a:r>
              <a:rPr lang="en-US" spc="-10" dirty="0" err="1">
                <a:solidFill>
                  <a:schemeClr val="bg1"/>
                </a:solidFill>
                <a:latin typeface="+mj-lt"/>
              </a:rPr>
              <a:t>sonrası</a:t>
            </a:r>
            <a:r>
              <a:rPr lang="en-US" spc="-10" dirty="0">
                <a:solidFill>
                  <a:schemeClr val="bg1"/>
                </a:solidFill>
                <a:latin typeface="+mj-lt"/>
              </a:rPr>
              <a:t> </a:t>
            </a:r>
            <a:r>
              <a:rPr lang="en-US" dirty="0" err="1">
                <a:solidFill>
                  <a:schemeClr val="bg1"/>
                </a:solidFill>
                <a:latin typeface="+mj-lt"/>
              </a:rPr>
              <a:t>bir</a:t>
            </a:r>
            <a:r>
              <a:rPr lang="en-US" spc="-5" dirty="0">
                <a:solidFill>
                  <a:schemeClr val="bg1"/>
                </a:solidFill>
                <a:latin typeface="+mj-lt"/>
              </a:rPr>
              <a:t> </a:t>
            </a:r>
            <a:r>
              <a:rPr lang="en-US" spc="-5" dirty="0" err="1">
                <a:solidFill>
                  <a:schemeClr val="bg1"/>
                </a:solidFill>
                <a:latin typeface="+mj-lt"/>
              </a:rPr>
              <a:t>dönem</a:t>
            </a:r>
            <a:r>
              <a:rPr lang="en-US" dirty="0">
                <a:solidFill>
                  <a:schemeClr val="bg1"/>
                </a:solidFill>
                <a:latin typeface="+mj-lt"/>
              </a:rPr>
              <a:t> </a:t>
            </a:r>
            <a:r>
              <a:rPr lang="en-US" dirty="0" err="1">
                <a:solidFill>
                  <a:schemeClr val="bg1"/>
                </a:solidFill>
                <a:latin typeface="+mj-lt"/>
              </a:rPr>
              <a:t>için</a:t>
            </a:r>
            <a:r>
              <a:rPr lang="en-US" dirty="0">
                <a:solidFill>
                  <a:schemeClr val="bg1"/>
                </a:solidFill>
                <a:latin typeface="+mj-lt"/>
              </a:rPr>
              <a:t> </a:t>
            </a:r>
            <a:r>
              <a:rPr lang="en-US" spc="-5" dirty="0">
                <a:solidFill>
                  <a:schemeClr val="bg1"/>
                </a:solidFill>
                <a:latin typeface="+mj-lt"/>
              </a:rPr>
              <a:t>30</a:t>
            </a:r>
            <a:r>
              <a:rPr lang="en-US" spc="5" dirty="0">
                <a:solidFill>
                  <a:schemeClr val="bg1"/>
                </a:solidFill>
                <a:latin typeface="+mj-lt"/>
              </a:rPr>
              <a:t> </a:t>
            </a:r>
            <a:r>
              <a:rPr lang="en-US" spc="-10" dirty="0" err="1">
                <a:solidFill>
                  <a:schemeClr val="bg1"/>
                </a:solidFill>
                <a:latin typeface="+mj-lt"/>
              </a:rPr>
              <a:t>ECTS’in</a:t>
            </a:r>
            <a:r>
              <a:rPr lang="en-US" spc="10" dirty="0">
                <a:solidFill>
                  <a:schemeClr val="bg1"/>
                </a:solidFill>
                <a:latin typeface="+mj-lt"/>
              </a:rPr>
              <a:t> </a:t>
            </a:r>
            <a:r>
              <a:rPr lang="en-US" dirty="0" err="1">
                <a:solidFill>
                  <a:schemeClr val="bg1"/>
                </a:solidFill>
                <a:latin typeface="+mj-lt"/>
              </a:rPr>
              <a:t>altına</a:t>
            </a:r>
            <a:r>
              <a:rPr lang="en-US" dirty="0">
                <a:solidFill>
                  <a:schemeClr val="bg1"/>
                </a:solidFill>
                <a:latin typeface="+mj-lt"/>
              </a:rPr>
              <a:t> </a:t>
            </a:r>
            <a:r>
              <a:rPr lang="en-US" spc="5" dirty="0">
                <a:solidFill>
                  <a:schemeClr val="bg1"/>
                </a:solidFill>
                <a:latin typeface="+mj-lt"/>
              </a:rPr>
              <a:t> </a:t>
            </a:r>
            <a:r>
              <a:rPr lang="en-US" dirty="0" err="1">
                <a:solidFill>
                  <a:schemeClr val="bg1"/>
                </a:solidFill>
                <a:latin typeface="+mj-lt"/>
              </a:rPr>
              <a:t>düşülmemelidir</a:t>
            </a:r>
            <a:r>
              <a:rPr lang="en-US" dirty="0">
                <a:solidFill>
                  <a:schemeClr val="bg1"/>
                </a:solidFill>
                <a:latin typeface="+mj-lt"/>
              </a:rPr>
              <a:t>!</a:t>
            </a:r>
            <a:r>
              <a:rPr lang="en-US" spc="5" dirty="0">
                <a:solidFill>
                  <a:schemeClr val="bg1"/>
                </a:solidFill>
                <a:latin typeface="+mj-lt"/>
              </a:rPr>
              <a:t> </a:t>
            </a:r>
            <a:r>
              <a:rPr lang="en-US" spc="-5" dirty="0" err="1">
                <a:solidFill>
                  <a:schemeClr val="bg1"/>
                </a:solidFill>
                <a:latin typeface="+mj-lt"/>
              </a:rPr>
              <a:t>Zorunlu</a:t>
            </a:r>
            <a:r>
              <a:rPr lang="en-US" spc="-10" dirty="0">
                <a:solidFill>
                  <a:schemeClr val="bg1"/>
                </a:solidFill>
                <a:latin typeface="+mj-lt"/>
              </a:rPr>
              <a:t> </a:t>
            </a:r>
            <a:r>
              <a:rPr lang="en-US" spc="-5" dirty="0" err="1">
                <a:solidFill>
                  <a:schemeClr val="bg1"/>
                </a:solidFill>
                <a:latin typeface="+mj-lt"/>
              </a:rPr>
              <a:t>durumlarda</a:t>
            </a:r>
            <a:r>
              <a:rPr lang="en-US" spc="-25" dirty="0">
                <a:solidFill>
                  <a:schemeClr val="bg1"/>
                </a:solidFill>
                <a:latin typeface="+mj-lt"/>
              </a:rPr>
              <a:t> </a:t>
            </a:r>
            <a:r>
              <a:rPr lang="en-US" spc="-10" dirty="0" err="1">
                <a:solidFill>
                  <a:schemeClr val="bg1"/>
                </a:solidFill>
                <a:latin typeface="+mj-lt"/>
              </a:rPr>
              <a:t>Koordinatörünüzün</a:t>
            </a:r>
            <a:r>
              <a:rPr lang="en-US" dirty="0">
                <a:solidFill>
                  <a:schemeClr val="bg1"/>
                </a:solidFill>
                <a:latin typeface="+mj-lt"/>
              </a:rPr>
              <a:t> </a:t>
            </a:r>
            <a:r>
              <a:rPr lang="en-US" spc="-10" dirty="0" err="1">
                <a:solidFill>
                  <a:schemeClr val="bg1"/>
                </a:solidFill>
                <a:latin typeface="+mj-lt"/>
              </a:rPr>
              <a:t>onay</a:t>
            </a:r>
            <a:r>
              <a:rPr lang="en-US" spc="-30" dirty="0">
                <a:solidFill>
                  <a:schemeClr val="bg1"/>
                </a:solidFill>
                <a:latin typeface="+mj-lt"/>
              </a:rPr>
              <a:t> </a:t>
            </a:r>
            <a:r>
              <a:rPr lang="en-US" spc="-5" dirty="0" err="1">
                <a:solidFill>
                  <a:schemeClr val="bg1"/>
                </a:solidFill>
                <a:latin typeface="+mj-lt"/>
              </a:rPr>
              <a:t>vermesi</a:t>
            </a:r>
            <a:r>
              <a:rPr lang="en-US" spc="10" dirty="0">
                <a:solidFill>
                  <a:schemeClr val="bg1"/>
                </a:solidFill>
                <a:latin typeface="+mj-lt"/>
              </a:rPr>
              <a:t> </a:t>
            </a:r>
            <a:r>
              <a:rPr lang="en-US" dirty="0" err="1">
                <a:solidFill>
                  <a:schemeClr val="bg1"/>
                </a:solidFill>
                <a:latin typeface="+mj-lt"/>
              </a:rPr>
              <a:t>halinde</a:t>
            </a:r>
            <a:r>
              <a:rPr lang="en-US" spc="-15" dirty="0">
                <a:solidFill>
                  <a:schemeClr val="bg1"/>
                </a:solidFill>
                <a:latin typeface="+mj-lt"/>
              </a:rPr>
              <a:t> </a:t>
            </a:r>
            <a:r>
              <a:rPr lang="en-US" spc="-10" dirty="0" err="1">
                <a:solidFill>
                  <a:schemeClr val="bg1"/>
                </a:solidFill>
                <a:latin typeface="+mj-lt"/>
              </a:rPr>
              <a:t>karşı</a:t>
            </a:r>
            <a:r>
              <a:rPr lang="en-US" spc="-10" dirty="0">
                <a:solidFill>
                  <a:schemeClr val="bg1"/>
                </a:solidFill>
                <a:latin typeface="+mj-lt"/>
              </a:rPr>
              <a:t> </a:t>
            </a:r>
            <a:r>
              <a:rPr lang="en-US" dirty="0" err="1">
                <a:solidFill>
                  <a:schemeClr val="bg1"/>
                </a:solidFill>
                <a:latin typeface="+mj-lt"/>
              </a:rPr>
              <a:t>kurumdan</a:t>
            </a:r>
            <a:r>
              <a:rPr lang="en-US" spc="-25" dirty="0">
                <a:solidFill>
                  <a:schemeClr val="bg1"/>
                </a:solidFill>
                <a:latin typeface="+mj-lt"/>
              </a:rPr>
              <a:t> </a:t>
            </a:r>
            <a:r>
              <a:rPr lang="en-US" spc="-5" dirty="0" err="1">
                <a:solidFill>
                  <a:schemeClr val="bg1"/>
                </a:solidFill>
                <a:latin typeface="+mj-lt"/>
              </a:rPr>
              <a:t>alınacak</a:t>
            </a:r>
            <a:r>
              <a:rPr lang="en-US" spc="-25" dirty="0">
                <a:solidFill>
                  <a:schemeClr val="bg1"/>
                </a:solidFill>
                <a:latin typeface="+mj-lt"/>
              </a:rPr>
              <a:t> </a:t>
            </a:r>
            <a:r>
              <a:rPr lang="en-US" spc="-5" dirty="0">
                <a:solidFill>
                  <a:schemeClr val="bg1"/>
                </a:solidFill>
                <a:latin typeface="+mj-lt"/>
              </a:rPr>
              <a:t>ECTS</a:t>
            </a:r>
            <a:r>
              <a:rPr lang="en-US" spc="-10" dirty="0">
                <a:solidFill>
                  <a:schemeClr val="bg1"/>
                </a:solidFill>
                <a:latin typeface="+mj-lt"/>
              </a:rPr>
              <a:t> </a:t>
            </a:r>
            <a:r>
              <a:rPr lang="en-US" spc="-10" dirty="0" err="1">
                <a:solidFill>
                  <a:schemeClr val="bg1"/>
                </a:solidFill>
                <a:latin typeface="+mj-lt"/>
              </a:rPr>
              <a:t>sayısı</a:t>
            </a:r>
            <a:r>
              <a:rPr lang="tr-TR" dirty="0">
                <a:solidFill>
                  <a:schemeClr val="bg1"/>
                </a:solidFill>
                <a:latin typeface="+mj-lt"/>
              </a:rPr>
              <a:t> </a:t>
            </a:r>
            <a:r>
              <a:rPr lang="en-US" spc="-5" dirty="0">
                <a:solidFill>
                  <a:schemeClr val="bg1"/>
                </a:solidFill>
                <a:latin typeface="+mj-lt"/>
              </a:rPr>
              <a:t>+</a:t>
            </a:r>
            <a:r>
              <a:rPr lang="tr-TR" spc="-5" dirty="0">
                <a:solidFill>
                  <a:schemeClr val="bg1"/>
                </a:solidFill>
                <a:latin typeface="+mj-lt"/>
              </a:rPr>
              <a:t>/</a:t>
            </a:r>
            <a:r>
              <a:rPr lang="en-US" spc="-5" dirty="0">
                <a:solidFill>
                  <a:schemeClr val="bg1"/>
                </a:solidFill>
                <a:latin typeface="+mj-lt"/>
              </a:rPr>
              <a:t>-</a:t>
            </a:r>
            <a:r>
              <a:rPr lang="en-US" spc="-15" dirty="0">
                <a:solidFill>
                  <a:schemeClr val="bg1"/>
                </a:solidFill>
                <a:latin typeface="+mj-lt"/>
              </a:rPr>
              <a:t> </a:t>
            </a:r>
            <a:r>
              <a:rPr lang="en-US" dirty="0">
                <a:solidFill>
                  <a:schemeClr val="bg1"/>
                </a:solidFill>
                <a:latin typeface="+mj-lt"/>
              </a:rPr>
              <a:t>5</a:t>
            </a:r>
            <a:r>
              <a:rPr lang="en-US" spc="-20" dirty="0">
                <a:solidFill>
                  <a:schemeClr val="bg1"/>
                </a:solidFill>
                <a:latin typeface="+mj-lt"/>
              </a:rPr>
              <a:t> </a:t>
            </a:r>
            <a:r>
              <a:rPr lang="en-US" spc="-20" dirty="0" err="1">
                <a:solidFill>
                  <a:schemeClr val="bg1"/>
                </a:solidFill>
                <a:latin typeface="+mj-lt"/>
              </a:rPr>
              <a:t>olabilir</a:t>
            </a:r>
            <a:r>
              <a:rPr lang="en-US" spc="-20" dirty="0">
                <a:solidFill>
                  <a:schemeClr val="bg1"/>
                </a:solidFill>
                <a:latin typeface="+mj-lt"/>
              </a:rPr>
              <a:t>.</a:t>
            </a:r>
          </a:p>
          <a:p>
            <a:pPr>
              <a:lnSpc>
                <a:spcPct val="90000"/>
              </a:lnSpc>
            </a:pPr>
            <a:endParaRPr lang="tr-TR" dirty="0">
              <a:solidFill>
                <a:schemeClr val="bg1"/>
              </a:solidFill>
              <a:latin typeface="+mj-lt"/>
            </a:endParaRPr>
          </a:p>
          <a:p>
            <a:pPr>
              <a:lnSpc>
                <a:spcPct val="90000"/>
              </a:lnSpc>
            </a:pPr>
            <a:r>
              <a:rPr lang="tr-TR" dirty="0">
                <a:solidFill>
                  <a:schemeClr val="bg1"/>
                </a:solidFill>
                <a:latin typeface="+mj-lt"/>
              </a:rPr>
              <a:t>-İmzalar hareketliliğe katılan kişi, misafir olunan kurumda ki birim koordinatörü ve kendi birim koordinatörü tarafından atılmalıdır.</a:t>
            </a:r>
            <a:endParaRPr lang="en-US" dirty="0">
              <a:solidFill>
                <a:schemeClr val="bg1"/>
              </a:solidFill>
              <a:latin typeface="+mj-lt"/>
            </a:endParaRPr>
          </a:p>
          <a:p>
            <a:endParaRPr lang="tr-TR" dirty="0">
              <a:solidFill>
                <a:schemeClr val="bg1"/>
              </a:solidFill>
              <a:latin typeface="+mj-lt"/>
            </a:endParaRPr>
          </a:p>
        </p:txBody>
      </p:sp>
    </p:spTree>
    <p:extLst>
      <p:ext uri="{BB962C8B-B14F-4D97-AF65-F5344CB8AC3E}">
        <p14:creationId xmlns:p14="http://schemas.microsoft.com/office/powerpoint/2010/main" val="910993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1F905-8E78-9226-5D28-9D636BC96DA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312DF88-902D-D2FC-7DE5-85B755979E55}"/>
              </a:ext>
            </a:extLst>
          </p:cNvPr>
          <p:cNvPicPr/>
          <p:nvPr/>
        </p:nvPicPr>
        <p:blipFill>
          <a:blip r:embed="rId2" cstate="print"/>
          <a:stretch>
            <a:fillRect/>
          </a:stretch>
        </p:blipFill>
        <p:spPr>
          <a:xfrm>
            <a:off x="1" y="-27039"/>
            <a:ext cx="12191999" cy="6857998"/>
          </a:xfrm>
          <a:prstGeom prst="rect">
            <a:avLst/>
          </a:prstGeom>
        </p:spPr>
      </p:pic>
      <p:sp>
        <p:nvSpPr>
          <p:cNvPr id="3" name="object 3">
            <a:extLst>
              <a:ext uri="{FF2B5EF4-FFF2-40B4-BE49-F238E27FC236}">
                <a16:creationId xmlns:a16="http://schemas.microsoft.com/office/drawing/2014/main" id="{29AF7478-B3CD-B9E3-9831-BA159703ECCE}"/>
              </a:ext>
            </a:extLst>
          </p:cNvPr>
          <p:cNvSpPr txBox="1"/>
          <p:nvPr/>
        </p:nvSpPr>
        <p:spPr>
          <a:xfrm>
            <a:off x="501445" y="2107823"/>
            <a:ext cx="8801100" cy="2265236"/>
          </a:xfrm>
          <a:prstGeom prst="rect">
            <a:avLst/>
          </a:prstGeom>
        </p:spPr>
        <p:txBody>
          <a:bodyPr vert="horz" wrap="square" lIns="0" tIns="12700" rIns="0" bIns="0" rtlCol="0">
            <a:spAutoFit/>
          </a:bodyPr>
          <a:lstStyle/>
          <a:p>
            <a:pPr marL="69850">
              <a:lnSpc>
                <a:spcPts val="2280"/>
              </a:lnSpc>
              <a:spcBef>
                <a:spcPts val="105"/>
              </a:spcBef>
              <a:tabLst>
                <a:tab pos="299085" algn="l"/>
                <a:tab pos="299720" algn="l"/>
              </a:tabLst>
            </a:pPr>
            <a:r>
              <a:rPr lang="tr-TR" sz="1800" spc="-10" dirty="0">
                <a:latin typeface="Calibri"/>
                <a:cs typeface="Calibri"/>
              </a:rPr>
              <a:t>-Katılım</a:t>
            </a:r>
            <a:r>
              <a:rPr lang="tr-TR" sz="1800" spc="10" dirty="0">
                <a:latin typeface="Calibri"/>
                <a:cs typeface="Calibri"/>
              </a:rPr>
              <a:t> </a:t>
            </a:r>
            <a:r>
              <a:rPr lang="tr-TR" sz="1800" spc="-10" dirty="0">
                <a:latin typeface="Calibri"/>
                <a:cs typeface="Calibri"/>
              </a:rPr>
              <a:t>Sertifikası</a:t>
            </a:r>
            <a:r>
              <a:rPr lang="tr-TR" sz="1800" spc="35" dirty="0">
                <a:latin typeface="Calibri"/>
                <a:cs typeface="Calibri"/>
              </a:rPr>
              <a:t> </a:t>
            </a:r>
            <a:r>
              <a:rPr lang="tr-TR" sz="1800" spc="-10" dirty="0">
                <a:latin typeface="Calibri"/>
                <a:cs typeface="Calibri"/>
              </a:rPr>
              <a:t>(</a:t>
            </a:r>
            <a:r>
              <a:rPr lang="tr-TR" sz="1800" spc="-10" dirty="0" err="1">
                <a:latin typeface="Calibri"/>
                <a:cs typeface="Calibri"/>
              </a:rPr>
              <a:t>Certificate</a:t>
            </a:r>
            <a:r>
              <a:rPr lang="tr-TR" sz="1800" spc="20" dirty="0">
                <a:latin typeface="Calibri"/>
                <a:cs typeface="Calibri"/>
              </a:rPr>
              <a:t> </a:t>
            </a:r>
            <a:r>
              <a:rPr lang="tr-TR" sz="1800" spc="-5" dirty="0">
                <a:latin typeface="Calibri"/>
                <a:cs typeface="Calibri"/>
              </a:rPr>
              <a:t>of</a:t>
            </a:r>
            <a:r>
              <a:rPr lang="tr-TR" sz="1800" dirty="0">
                <a:latin typeface="Calibri"/>
                <a:cs typeface="Calibri"/>
              </a:rPr>
              <a:t> </a:t>
            </a:r>
            <a:r>
              <a:rPr lang="tr-TR" sz="1800" spc="-10" dirty="0" err="1">
                <a:latin typeface="Calibri"/>
                <a:cs typeface="Calibri"/>
              </a:rPr>
              <a:t>Attendance</a:t>
            </a:r>
            <a:r>
              <a:rPr lang="tr-TR" sz="1800" spc="-10" dirty="0">
                <a:latin typeface="Calibri"/>
                <a:cs typeface="Calibri"/>
              </a:rPr>
              <a:t>),</a:t>
            </a:r>
            <a:endParaRPr lang="tr-TR" sz="1800" dirty="0">
              <a:latin typeface="Calibri"/>
              <a:cs typeface="Calibri"/>
            </a:endParaRPr>
          </a:p>
          <a:p>
            <a:pPr marL="12700" marR="321310">
              <a:lnSpc>
                <a:spcPct val="90000"/>
              </a:lnSpc>
              <a:spcBef>
                <a:spcPts val="600"/>
              </a:spcBef>
              <a:tabLst>
                <a:tab pos="241300" algn="l"/>
                <a:tab pos="241935" algn="l"/>
              </a:tabLst>
            </a:pPr>
            <a:endParaRPr lang="tr-TR" sz="1800" dirty="0">
              <a:latin typeface="Calibri"/>
              <a:cs typeface="Calibri"/>
            </a:endParaRPr>
          </a:p>
          <a:p>
            <a:pPr marL="12700" marR="321310">
              <a:lnSpc>
                <a:spcPct val="90000"/>
              </a:lnSpc>
              <a:spcBef>
                <a:spcPts val="600"/>
              </a:spcBef>
              <a:tabLst>
                <a:tab pos="241300" algn="l"/>
                <a:tab pos="241935" algn="l"/>
              </a:tabLst>
            </a:pPr>
            <a:r>
              <a:rPr lang="tr-TR" sz="1800" dirty="0">
                <a:latin typeface="Calibri"/>
                <a:cs typeface="Calibri"/>
              </a:rPr>
              <a:t>-Not </a:t>
            </a:r>
            <a:r>
              <a:rPr lang="tr-TR" sz="1800" spc="-10" dirty="0">
                <a:latin typeface="Calibri"/>
                <a:cs typeface="Calibri"/>
              </a:rPr>
              <a:t>Çizelgesi </a:t>
            </a:r>
            <a:r>
              <a:rPr lang="tr-TR" sz="1800" spc="-15" dirty="0">
                <a:latin typeface="Calibri"/>
                <a:cs typeface="Calibri"/>
              </a:rPr>
              <a:t>(</a:t>
            </a:r>
            <a:r>
              <a:rPr lang="tr-TR" sz="1800" spc="-15" dirty="0" err="1">
                <a:latin typeface="Calibri"/>
                <a:cs typeface="Calibri"/>
              </a:rPr>
              <a:t>Transcript</a:t>
            </a:r>
            <a:r>
              <a:rPr lang="tr-TR" sz="1800" spc="-15" dirty="0">
                <a:latin typeface="Calibri"/>
                <a:cs typeface="Calibri"/>
              </a:rPr>
              <a:t> </a:t>
            </a:r>
            <a:r>
              <a:rPr lang="tr-TR" sz="1800" spc="-5" dirty="0">
                <a:latin typeface="Calibri"/>
                <a:cs typeface="Calibri"/>
              </a:rPr>
              <a:t>of </a:t>
            </a:r>
            <a:r>
              <a:rPr lang="tr-TR" sz="1800" spc="-10" dirty="0" err="1">
                <a:latin typeface="Calibri"/>
                <a:cs typeface="Calibri"/>
              </a:rPr>
              <a:t>Records</a:t>
            </a:r>
            <a:r>
              <a:rPr lang="tr-TR" sz="1800" spc="-10" dirty="0">
                <a:latin typeface="Calibri"/>
                <a:cs typeface="Calibri"/>
              </a:rPr>
              <a:t>)</a:t>
            </a:r>
            <a:r>
              <a:rPr lang="tr-TR" spc="-25" dirty="0">
                <a:latin typeface="Calibri"/>
                <a:cs typeface="Calibri"/>
              </a:rPr>
              <a:t>,</a:t>
            </a:r>
            <a:endParaRPr lang="tr-TR" sz="1800" spc="-25" dirty="0">
              <a:latin typeface="Calibri"/>
              <a:cs typeface="Calibri"/>
            </a:endParaRPr>
          </a:p>
          <a:p>
            <a:pPr marL="12700" marR="321310">
              <a:lnSpc>
                <a:spcPct val="90000"/>
              </a:lnSpc>
              <a:spcBef>
                <a:spcPts val="600"/>
              </a:spcBef>
              <a:tabLst>
                <a:tab pos="241300" algn="l"/>
                <a:tab pos="241935" algn="l"/>
              </a:tabLst>
            </a:pPr>
            <a:endParaRPr lang="tr-TR" spc="-25" dirty="0">
              <a:latin typeface="Calibri"/>
              <a:cs typeface="Calibri"/>
            </a:endParaRPr>
          </a:p>
          <a:p>
            <a:pPr marL="12700" marR="321310">
              <a:lnSpc>
                <a:spcPct val="90000"/>
              </a:lnSpc>
              <a:spcBef>
                <a:spcPts val="600"/>
              </a:spcBef>
              <a:tabLst>
                <a:tab pos="241300" algn="l"/>
                <a:tab pos="241935" algn="l"/>
              </a:tabLst>
            </a:pPr>
            <a:r>
              <a:rPr lang="tr-TR" spc="-25" dirty="0">
                <a:latin typeface="Calibri"/>
                <a:cs typeface="Calibri"/>
              </a:rPr>
              <a:t>-</a:t>
            </a:r>
            <a:r>
              <a:rPr lang="tr-TR" spc="-20" dirty="0">
                <a:latin typeface="Calibri"/>
                <a:cs typeface="Calibri"/>
              </a:rPr>
              <a:t>K</a:t>
            </a:r>
            <a:r>
              <a:rPr lang="tr-TR" sz="1800" spc="-20" dirty="0">
                <a:latin typeface="Calibri"/>
                <a:cs typeface="Calibri"/>
              </a:rPr>
              <a:t>arşı</a:t>
            </a:r>
            <a:r>
              <a:rPr lang="tr-TR" sz="1800" spc="10" dirty="0">
                <a:latin typeface="Calibri"/>
                <a:cs typeface="Calibri"/>
              </a:rPr>
              <a:t> </a:t>
            </a:r>
            <a:r>
              <a:rPr lang="tr-TR" sz="1800" spc="-10" dirty="0">
                <a:latin typeface="Calibri"/>
                <a:cs typeface="Calibri"/>
              </a:rPr>
              <a:t>kurum</a:t>
            </a:r>
            <a:r>
              <a:rPr lang="tr-TR" sz="1800" spc="-15" dirty="0">
                <a:latin typeface="Calibri"/>
                <a:cs typeface="Calibri"/>
              </a:rPr>
              <a:t> ve</a:t>
            </a:r>
            <a:r>
              <a:rPr lang="tr-TR" sz="1800" spc="15" dirty="0">
                <a:latin typeface="Calibri"/>
                <a:cs typeface="Calibri"/>
              </a:rPr>
              <a:t> </a:t>
            </a:r>
            <a:r>
              <a:rPr lang="tr-TR" sz="1800" spc="-5" dirty="0">
                <a:latin typeface="Calibri"/>
                <a:cs typeface="Calibri"/>
              </a:rPr>
              <a:t>intibak </a:t>
            </a:r>
            <a:r>
              <a:rPr lang="tr-TR" sz="1800" spc="-434" dirty="0">
                <a:latin typeface="Calibri"/>
                <a:cs typeface="Calibri"/>
              </a:rPr>
              <a:t> </a:t>
            </a:r>
            <a:r>
              <a:rPr lang="tr-TR" sz="1800" spc="-5" dirty="0">
                <a:latin typeface="Calibri"/>
                <a:cs typeface="Calibri"/>
              </a:rPr>
              <a:t>sonrası KÜN Akademik </a:t>
            </a:r>
            <a:r>
              <a:rPr lang="tr-TR" sz="1800" spc="-10" dirty="0">
                <a:latin typeface="Calibri"/>
                <a:cs typeface="Calibri"/>
              </a:rPr>
              <a:t>Onay Formu,</a:t>
            </a:r>
          </a:p>
          <a:p>
            <a:pPr marL="12700" marR="321310">
              <a:lnSpc>
                <a:spcPct val="90000"/>
              </a:lnSpc>
              <a:spcBef>
                <a:spcPts val="600"/>
              </a:spcBef>
              <a:tabLst>
                <a:tab pos="241300" algn="l"/>
                <a:tab pos="241935" algn="l"/>
              </a:tabLst>
            </a:pPr>
            <a:endParaRPr lang="tr-TR" sz="1800" spc="-5" dirty="0">
              <a:latin typeface="Calibri"/>
              <a:cs typeface="Calibri"/>
            </a:endParaRPr>
          </a:p>
          <a:p>
            <a:pPr marL="12700" marR="321310">
              <a:lnSpc>
                <a:spcPct val="90000"/>
              </a:lnSpc>
              <a:spcBef>
                <a:spcPts val="600"/>
              </a:spcBef>
              <a:tabLst>
                <a:tab pos="241300" algn="l"/>
                <a:tab pos="241935" algn="l"/>
              </a:tabLst>
            </a:pPr>
            <a:r>
              <a:rPr lang="tr-TR" sz="1800" spc="-5" dirty="0">
                <a:latin typeface="Calibri"/>
                <a:cs typeface="Calibri"/>
              </a:rPr>
              <a:t>-Çevrimiçi</a:t>
            </a:r>
            <a:r>
              <a:rPr lang="tr-TR" sz="1800" spc="-10" dirty="0">
                <a:latin typeface="Calibri"/>
                <a:cs typeface="Calibri"/>
              </a:rPr>
              <a:t> </a:t>
            </a:r>
            <a:r>
              <a:rPr lang="tr-TR" sz="1800" spc="-15" dirty="0">
                <a:latin typeface="Calibri"/>
                <a:cs typeface="Calibri"/>
              </a:rPr>
              <a:t>Anket (Avrupa Birliği tarafından e-posta adresinize iletilecektir).</a:t>
            </a:r>
            <a:endParaRPr lang="tr-TR" sz="1800" dirty="0">
              <a:latin typeface="Calibri"/>
              <a:cs typeface="Calibri"/>
            </a:endParaRPr>
          </a:p>
        </p:txBody>
      </p:sp>
      <p:sp>
        <p:nvSpPr>
          <p:cNvPr id="4" name="object 4">
            <a:extLst>
              <a:ext uri="{FF2B5EF4-FFF2-40B4-BE49-F238E27FC236}">
                <a16:creationId xmlns:a16="http://schemas.microsoft.com/office/drawing/2014/main" id="{ACA7ACB1-AD27-2632-D48E-4BF17F0A0B32}"/>
              </a:ext>
            </a:extLst>
          </p:cNvPr>
          <p:cNvSpPr txBox="1">
            <a:spLocks noGrp="1"/>
          </p:cNvSpPr>
          <p:nvPr>
            <p:ph type="title"/>
          </p:nvPr>
        </p:nvSpPr>
        <p:spPr>
          <a:xfrm>
            <a:off x="533400" y="1524000"/>
            <a:ext cx="2031364" cy="391160"/>
          </a:xfrm>
          <a:prstGeom prst="rect">
            <a:avLst/>
          </a:prstGeom>
        </p:spPr>
        <p:txBody>
          <a:bodyPr vert="horz" wrap="square" lIns="0" tIns="12700" rIns="0" bIns="0" rtlCol="0">
            <a:spAutoFit/>
          </a:bodyPr>
          <a:lstStyle/>
          <a:p>
            <a:pPr marL="12700">
              <a:lnSpc>
                <a:spcPct val="100000"/>
              </a:lnSpc>
              <a:spcBef>
                <a:spcPts val="100"/>
              </a:spcBef>
            </a:pPr>
            <a:r>
              <a:rPr lang="tr-TR" sz="2400" b="1" spc="-5" dirty="0">
                <a:solidFill>
                  <a:schemeClr val="bg1"/>
                </a:solidFill>
                <a:latin typeface="+mj-lt"/>
              </a:rPr>
              <a:t>Dönüş</a:t>
            </a:r>
            <a:r>
              <a:rPr lang="tr-TR" sz="2400" b="1" spc="-45" dirty="0">
                <a:solidFill>
                  <a:schemeClr val="bg1"/>
                </a:solidFill>
                <a:latin typeface="+mj-lt"/>
              </a:rPr>
              <a:t> </a:t>
            </a:r>
            <a:r>
              <a:rPr lang="tr-TR" sz="2400" b="1" spc="-10" dirty="0">
                <a:solidFill>
                  <a:schemeClr val="bg1"/>
                </a:solidFill>
                <a:latin typeface="+mj-lt"/>
              </a:rPr>
              <a:t>Belgeleri</a:t>
            </a:r>
            <a:endParaRPr sz="2400" b="1" dirty="0">
              <a:solidFill>
                <a:schemeClr val="bg1"/>
              </a:solidFill>
              <a:latin typeface="+mj-lt"/>
              <a:cs typeface="Calibri"/>
            </a:endParaRPr>
          </a:p>
        </p:txBody>
      </p:sp>
      <p:pic>
        <p:nvPicPr>
          <p:cNvPr id="5" name="Resim 4">
            <a:extLst>
              <a:ext uri="{FF2B5EF4-FFF2-40B4-BE49-F238E27FC236}">
                <a16:creationId xmlns:a16="http://schemas.microsoft.com/office/drawing/2014/main" id="{7FDFCAFA-7AE1-8A62-4882-AA78925A8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699874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BC3FD-65C1-3A91-32CF-81C1A34C6D5E}"/>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97BB3425-9958-863F-9B81-7DE30118EE71}"/>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09206CFC-DADF-ABE6-1764-C4CA75D23A28}"/>
              </a:ext>
            </a:extLst>
          </p:cNvPr>
          <p:cNvSpPr>
            <a:spLocks noGrp="1"/>
          </p:cNvSpPr>
          <p:nvPr>
            <p:ph sz="half" idx="3"/>
          </p:nvPr>
        </p:nvSpPr>
        <p:spPr>
          <a:xfrm>
            <a:off x="533400" y="1632902"/>
            <a:ext cx="10888574" cy="5773375"/>
          </a:xfrm>
        </p:spPr>
        <p:txBody>
          <a:bodyPr/>
          <a:lstStyle/>
          <a:p>
            <a:r>
              <a:rPr lang="tr-TR" sz="1800" u="none" spc="-5" dirty="0">
                <a:latin typeface="+mj-lt"/>
              </a:rPr>
              <a:t>ACİL</a:t>
            </a:r>
            <a:r>
              <a:rPr lang="tr-TR" sz="1800" u="none" spc="-35" dirty="0">
                <a:latin typeface="+mj-lt"/>
              </a:rPr>
              <a:t> </a:t>
            </a:r>
            <a:r>
              <a:rPr lang="tr-TR" sz="1800" u="none" spc="-5" dirty="0">
                <a:latin typeface="+mj-lt"/>
              </a:rPr>
              <a:t>DURUM</a:t>
            </a:r>
            <a:r>
              <a:rPr lang="tr-TR" sz="1800" u="none" spc="-30" dirty="0">
                <a:latin typeface="+mj-lt"/>
              </a:rPr>
              <a:t> </a:t>
            </a:r>
            <a:r>
              <a:rPr lang="tr-TR" sz="1800" u="none" dirty="0">
                <a:latin typeface="+mj-lt"/>
              </a:rPr>
              <a:t>PLANLARI</a:t>
            </a:r>
          </a:p>
          <a:p>
            <a:pPr marL="12700">
              <a:lnSpc>
                <a:spcPts val="1839"/>
              </a:lnSpc>
              <a:spcBef>
                <a:spcPts val="95"/>
              </a:spcBef>
            </a:pPr>
            <a:endParaRPr lang="tr-TR" b="0" u="none" spc="-5" dirty="0">
              <a:latin typeface="+mj-lt"/>
            </a:endParaRPr>
          </a:p>
          <a:p>
            <a:pPr marL="12700">
              <a:lnSpc>
                <a:spcPts val="1839"/>
              </a:lnSpc>
              <a:spcBef>
                <a:spcPts val="95"/>
              </a:spcBef>
            </a:pPr>
            <a:r>
              <a:rPr lang="tr-TR" sz="1800" b="0" u="none" spc="-5" dirty="0">
                <a:latin typeface="+mj-lt"/>
                <a:cs typeface="Calibri"/>
              </a:rPr>
              <a:t>-Gideceğiniz</a:t>
            </a:r>
            <a:r>
              <a:rPr lang="tr-TR" sz="1800" b="0" u="none" spc="15" dirty="0">
                <a:latin typeface="+mj-lt"/>
                <a:cs typeface="Calibri"/>
              </a:rPr>
              <a:t> </a:t>
            </a:r>
            <a:r>
              <a:rPr lang="tr-TR" sz="1800" b="0" u="none" spc="-15" dirty="0">
                <a:latin typeface="+mj-lt"/>
                <a:cs typeface="Calibri"/>
              </a:rPr>
              <a:t>ülkede</a:t>
            </a:r>
            <a:r>
              <a:rPr lang="tr-TR" sz="1800" b="0" u="none" spc="10" dirty="0">
                <a:latin typeface="+mj-lt"/>
                <a:cs typeface="Calibri"/>
              </a:rPr>
              <a:t> </a:t>
            </a:r>
            <a:r>
              <a:rPr lang="tr-TR" sz="1800" b="0" u="none" spc="-5" dirty="0">
                <a:latin typeface="+mj-lt"/>
                <a:cs typeface="Calibri"/>
              </a:rPr>
              <a:t>bulunan</a:t>
            </a:r>
            <a:r>
              <a:rPr lang="tr-TR" sz="1800" b="0" u="none" spc="25" dirty="0">
                <a:latin typeface="+mj-lt"/>
                <a:cs typeface="Calibri"/>
              </a:rPr>
              <a:t> </a:t>
            </a:r>
            <a:r>
              <a:rPr lang="tr-TR" sz="1800" b="0" u="none" spc="-25" dirty="0">
                <a:latin typeface="+mj-lt"/>
                <a:cs typeface="Calibri"/>
              </a:rPr>
              <a:t>Türkiye</a:t>
            </a:r>
            <a:r>
              <a:rPr lang="tr-TR" sz="1800" b="0" u="none" spc="35" dirty="0">
                <a:latin typeface="+mj-lt"/>
                <a:cs typeface="Calibri"/>
              </a:rPr>
              <a:t> </a:t>
            </a:r>
            <a:r>
              <a:rPr lang="tr-TR" sz="1800" b="0" u="none" spc="-10" dirty="0">
                <a:latin typeface="+mj-lt"/>
                <a:cs typeface="Calibri"/>
              </a:rPr>
              <a:t>Cumhuriyeti</a:t>
            </a:r>
            <a:r>
              <a:rPr lang="tr-TR" sz="1800" b="0" u="none" spc="40" dirty="0">
                <a:latin typeface="+mj-lt"/>
                <a:cs typeface="Calibri"/>
              </a:rPr>
              <a:t> </a:t>
            </a:r>
            <a:r>
              <a:rPr lang="tr-TR" sz="1800" b="0" u="none" spc="-10" dirty="0">
                <a:latin typeface="+mj-lt"/>
                <a:cs typeface="Calibri"/>
              </a:rPr>
              <a:t>Büyükelçiliği veya Konsolosluğu’nun ve öğrenim</a:t>
            </a:r>
            <a:r>
              <a:rPr lang="tr-TR" sz="1800" b="0" u="none" spc="25" dirty="0">
                <a:latin typeface="+mj-lt"/>
                <a:cs typeface="Calibri"/>
              </a:rPr>
              <a:t> </a:t>
            </a:r>
            <a:r>
              <a:rPr lang="tr-TR" sz="1800" b="0" u="none" spc="-10" dirty="0">
                <a:latin typeface="+mj-lt"/>
                <a:cs typeface="Calibri"/>
              </a:rPr>
              <a:t>göreceğiniz</a:t>
            </a:r>
            <a:r>
              <a:rPr lang="tr-TR" sz="1800" b="0" u="none" spc="35" dirty="0">
                <a:latin typeface="+mj-lt"/>
                <a:cs typeface="Calibri"/>
              </a:rPr>
              <a:t> </a:t>
            </a:r>
            <a:r>
              <a:rPr lang="tr-TR" sz="1800" b="0" u="none" spc="-10" dirty="0">
                <a:latin typeface="+mj-lt"/>
                <a:cs typeface="Calibri"/>
              </a:rPr>
              <a:t>üniversitenin</a:t>
            </a:r>
            <a:r>
              <a:rPr lang="tr-TR" sz="1800" b="0" u="none" spc="30" dirty="0">
                <a:latin typeface="+mj-lt"/>
                <a:cs typeface="Calibri"/>
              </a:rPr>
              <a:t> </a:t>
            </a:r>
            <a:r>
              <a:rPr lang="tr-TR" sz="1800" b="0" u="none" spc="-5" dirty="0">
                <a:latin typeface="+mj-lt"/>
                <a:cs typeface="Calibri"/>
              </a:rPr>
              <a:t>güncel</a:t>
            </a:r>
            <a:r>
              <a:rPr lang="tr-TR" b="0" u="none" dirty="0">
                <a:latin typeface="+mj-lt"/>
              </a:rPr>
              <a:t> </a:t>
            </a:r>
            <a:r>
              <a:rPr lang="tr-TR" sz="1800" b="0" u="none" spc="-5" dirty="0">
                <a:latin typeface="+mj-lt"/>
                <a:cs typeface="Calibri"/>
              </a:rPr>
              <a:t>iletişim</a:t>
            </a:r>
            <a:r>
              <a:rPr lang="tr-TR" sz="1800" b="0" u="none" spc="-15" dirty="0">
                <a:latin typeface="+mj-lt"/>
                <a:cs typeface="Calibri"/>
              </a:rPr>
              <a:t> </a:t>
            </a:r>
            <a:r>
              <a:rPr lang="tr-TR" sz="1800" b="0" u="none" spc="-5" dirty="0">
                <a:latin typeface="+mj-lt"/>
                <a:cs typeface="Calibri"/>
              </a:rPr>
              <a:t>bilgilerini</a:t>
            </a:r>
            <a:r>
              <a:rPr lang="tr-TR" sz="1800" b="0" u="none" spc="-15" dirty="0">
                <a:latin typeface="+mj-lt"/>
                <a:cs typeface="Calibri"/>
              </a:rPr>
              <a:t> </a:t>
            </a:r>
            <a:r>
              <a:rPr lang="tr-TR" sz="1800" b="0" u="none" spc="-10" dirty="0">
                <a:latin typeface="+mj-lt"/>
                <a:cs typeface="Calibri"/>
              </a:rPr>
              <a:t>(telefon,</a:t>
            </a:r>
            <a:r>
              <a:rPr lang="tr-TR" sz="1800" b="0" u="none" spc="5" dirty="0">
                <a:latin typeface="+mj-lt"/>
                <a:cs typeface="Calibri"/>
              </a:rPr>
              <a:t> </a:t>
            </a:r>
            <a:r>
              <a:rPr lang="tr-TR" sz="1800" b="0" u="none" spc="-5" dirty="0">
                <a:latin typeface="+mj-lt"/>
                <a:cs typeface="Calibri"/>
              </a:rPr>
              <a:t>e-posta,</a:t>
            </a:r>
            <a:r>
              <a:rPr lang="tr-TR" sz="1800" b="0" u="none" spc="10" dirty="0">
                <a:latin typeface="+mj-lt"/>
                <a:cs typeface="Calibri"/>
              </a:rPr>
              <a:t> </a:t>
            </a:r>
            <a:r>
              <a:rPr lang="tr-TR" sz="1800" b="0" u="none" spc="-15" dirty="0">
                <a:latin typeface="+mj-lt"/>
                <a:cs typeface="Calibri"/>
              </a:rPr>
              <a:t>konaklama</a:t>
            </a:r>
            <a:r>
              <a:rPr lang="tr-TR" sz="1800" b="0" u="none" spc="15" dirty="0">
                <a:latin typeface="+mj-lt"/>
                <a:cs typeface="Calibri"/>
              </a:rPr>
              <a:t> </a:t>
            </a:r>
            <a:r>
              <a:rPr lang="tr-TR" sz="1800" b="0" u="none" spc="-10" dirty="0">
                <a:latin typeface="+mj-lt"/>
                <a:cs typeface="Calibri"/>
              </a:rPr>
              <a:t>adresi) kaydediniz; ayrıca</a:t>
            </a:r>
            <a:r>
              <a:rPr lang="tr-TR" sz="1800" b="0" u="none" spc="15" dirty="0">
                <a:latin typeface="+mj-lt"/>
                <a:cs typeface="Calibri"/>
              </a:rPr>
              <a:t> arkadaşlarınıza ve ailenize </a:t>
            </a:r>
            <a:r>
              <a:rPr lang="tr-TR" sz="1800" b="0" u="none" spc="-5" dirty="0">
                <a:latin typeface="+mj-lt"/>
                <a:cs typeface="Calibri"/>
              </a:rPr>
              <a:t>iletiniz.</a:t>
            </a:r>
            <a:r>
              <a:rPr lang="tr-TR" sz="1800" b="0" u="none" spc="-15" dirty="0">
                <a:latin typeface="+mj-lt"/>
                <a:cs typeface="Calibri"/>
              </a:rPr>
              <a:t> </a:t>
            </a:r>
          </a:p>
          <a:p>
            <a:pPr marL="12700">
              <a:lnSpc>
                <a:spcPts val="1839"/>
              </a:lnSpc>
              <a:spcBef>
                <a:spcPts val="95"/>
              </a:spcBef>
            </a:pPr>
            <a:endParaRPr lang="tr-TR" b="0" u="none" spc="-15" dirty="0">
              <a:latin typeface="+mj-lt"/>
            </a:endParaRPr>
          </a:p>
          <a:p>
            <a:pPr marL="12700">
              <a:lnSpc>
                <a:spcPts val="1839"/>
              </a:lnSpc>
              <a:spcBef>
                <a:spcPts val="95"/>
              </a:spcBef>
            </a:pPr>
            <a:r>
              <a:rPr lang="tr-TR" sz="1800" b="0" u="none" spc="-15" dirty="0">
                <a:latin typeface="+mj-lt"/>
                <a:cs typeface="Calibri"/>
              </a:rPr>
              <a:t>-Yaşadığınız her problemi </a:t>
            </a:r>
            <a:r>
              <a:rPr lang="tr-TR" sz="1800" u="none" spc="-60" dirty="0">
                <a:solidFill>
                  <a:schemeClr val="bg1"/>
                </a:solidFill>
                <a:latin typeface="+mj-lt"/>
                <a:cs typeface="Calibri Light"/>
              </a:rPr>
              <a:t>Uluslararası İlişkiler ve Değişim Programları Koordinatörlüğü </a:t>
            </a:r>
            <a:r>
              <a:rPr lang="tr-TR" sz="1800" b="0" u="none" spc="-60" dirty="0">
                <a:solidFill>
                  <a:schemeClr val="bg1"/>
                </a:solidFill>
                <a:latin typeface="+mj-lt"/>
                <a:cs typeface="Calibri Light"/>
              </a:rPr>
              <a:t> ile paylaşıp, bizlerden destek alabilirsiniz.</a:t>
            </a:r>
            <a:endParaRPr lang="tr-TR" sz="1800" b="0" u="none" spc="-15" dirty="0">
              <a:latin typeface="+mj-lt"/>
              <a:cs typeface="Calibri"/>
            </a:endParaRP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-Başka bir ülkede bulunmanın sorumluluklarını bilmelisiniz; tehlikeli ortamlardan ve insanlardan uzak durmalısınız.</a:t>
            </a: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-Sağlık sorunları yaşamanız durumunda sigortanızda belirtilen hususları dikkate alarak en yakın sağlık kuruluşuna başvurunuz,</a:t>
            </a: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-Erasmus+ Hareketliliği süresince akademik olarak kendinizi geliştirmenin dışında, bu hareketliliğin kültürel amaçlar taşıdığını da unutmayarak her gününüzün tadını çıkarın </a:t>
            </a:r>
            <a:r>
              <a:rPr lang="tr-TR" b="0" u="none" dirty="0">
                <a:latin typeface="+mj-lt"/>
                <a:sym typeface="Wingdings" panose="05000000000000000000" pitchFamily="2" charset="2"/>
              </a:rPr>
              <a:t>.</a:t>
            </a:r>
            <a:endParaRPr lang="tr-TR" b="0" u="none" dirty="0">
              <a:latin typeface="+mj-lt"/>
            </a:endParaRPr>
          </a:p>
          <a:p>
            <a:pPr marL="12700">
              <a:lnSpc>
                <a:spcPts val="1839"/>
              </a:lnSpc>
              <a:spcBef>
                <a:spcPts val="95"/>
              </a:spcBef>
            </a:pPr>
            <a:endParaRPr lang="tr-TR" sz="2800" u="none" dirty="0">
              <a:latin typeface="Calibri"/>
              <a:cs typeface="Calibri"/>
            </a:endParaRPr>
          </a:p>
          <a:p>
            <a:endParaRPr lang="tr-TR" u="none" dirty="0"/>
          </a:p>
          <a:p>
            <a:endParaRPr lang="tr-TR" u="none" dirty="0"/>
          </a:p>
          <a:p>
            <a:endParaRPr lang="tr-TR" u="none" dirty="0"/>
          </a:p>
          <a:p>
            <a:endParaRPr lang="tr-TR" u="none" dirty="0"/>
          </a:p>
          <a:p>
            <a:endParaRPr lang="tr-TR" u="none" dirty="0"/>
          </a:p>
          <a:p>
            <a:endParaRPr lang="tr-TR" u="none" dirty="0"/>
          </a:p>
        </p:txBody>
      </p:sp>
      <p:pic>
        <p:nvPicPr>
          <p:cNvPr id="5" name="Resim 4">
            <a:extLst>
              <a:ext uri="{FF2B5EF4-FFF2-40B4-BE49-F238E27FC236}">
                <a16:creationId xmlns:a16="http://schemas.microsoft.com/office/drawing/2014/main" id="{59891253-D08F-0F37-8888-72B97BFE1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5335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438400" y="1677559"/>
            <a:ext cx="7086600" cy="3502882"/>
          </a:xfrm>
          <a:prstGeom prst="rect">
            <a:avLst/>
          </a:prstGeom>
        </p:spPr>
        <p:txBody>
          <a:bodyPr vert="horz" wrap="square" lIns="0" tIns="45085" rIns="0" bIns="0" rtlCol="0">
            <a:spAutoFit/>
          </a:bodyPr>
          <a:lstStyle/>
          <a:p>
            <a:pPr marL="12700" marR="5080">
              <a:lnSpc>
                <a:spcPct val="90100"/>
              </a:lnSpc>
              <a:spcBef>
                <a:spcPts val="355"/>
              </a:spcBef>
              <a:tabLst>
                <a:tab pos="240665" algn="l"/>
                <a:tab pos="241300" algn="l"/>
              </a:tabLst>
            </a:pPr>
            <a:r>
              <a:rPr lang="tr-TR" sz="2200" spc="-10" dirty="0">
                <a:latin typeface="Calibri"/>
                <a:cs typeface="Calibri"/>
              </a:rPr>
              <a:t>DETAYLI BİLGİ İÇİN WEB SİTEMİZİ ZİYARET EDEBİLİR VE AKLINIZA TAKILAN HER SORU İÇİN BİZE ULAŞABİLİRSİNİZ.</a:t>
            </a:r>
          </a:p>
          <a:p>
            <a:pPr marL="12700" marR="5080">
              <a:lnSpc>
                <a:spcPct val="90100"/>
              </a:lnSpc>
              <a:spcBef>
                <a:spcPts val="355"/>
              </a:spcBef>
              <a:tabLst>
                <a:tab pos="240665" algn="l"/>
                <a:tab pos="241300" algn="l"/>
              </a:tabLst>
            </a:pP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2" action="ppaction://hlinkpres?slideindex=1&amp;slidetitle="/>
              </a:rPr>
              <a:t>www.kapadokya.edu.tr/akademik/erasmus</a:t>
            </a: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3"/>
              </a:rPr>
              <a:t>erasmus@kapadokya.edu.tr</a:t>
            </a: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4"/>
              </a:rPr>
              <a:t>alperen.ozen@kapadokya.edu.tr</a:t>
            </a:r>
            <a:endParaRPr lang="tr-TR" sz="2200" spc="-10" dirty="0">
              <a:latin typeface="Calibri"/>
              <a:cs typeface="Calibri"/>
            </a:endParaRPr>
          </a:p>
          <a:p>
            <a:pPr marL="12700" marR="5080">
              <a:lnSpc>
                <a:spcPct val="90100"/>
              </a:lnSpc>
              <a:spcBef>
                <a:spcPts val="355"/>
              </a:spcBef>
              <a:tabLst>
                <a:tab pos="240665" algn="l"/>
                <a:tab pos="241300" algn="l"/>
              </a:tabLst>
            </a:pP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rPr>
              <a:t>Öğr. Gör. Alperen Özen</a:t>
            </a:r>
          </a:p>
          <a:p>
            <a:pPr marL="12700" marR="5080">
              <a:lnSpc>
                <a:spcPct val="90100"/>
              </a:lnSpc>
              <a:spcBef>
                <a:spcPts val="355"/>
              </a:spcBef>
              <a:tabLst>
                <a:tab pos="240665" algn="l"/>
                <a:tab pos="241300" algn="l"/>
              </a:tabLst>
            </a:pPr>
            <a:r>
              <a:rPr lang="tr-TR" sz="2200" spc="-10" dirty="0">
                <a:latin typeface="Calibri"/>
                <a:cs typeface="Calibri"/>
              </a:rPr>
              <a:t>Uluslararası İlişkiler ve Değişim Programları Koordinatörlüğü</a:t>
            </a:r>
          </a:p>
          <a:p>
            <a:pPr marL="12700" marR="5080">
              <a:lnSpc>
                <a:spcPct val="90100"/>
              </a:lnSpc>
              <a:spcBef>
                <a:spcPts val="355"/>
              </a:spcBef>
              <a:tabLst>
                <a:tab pos="240665" algn="l"/>
                <a:tab pos="241300" algn="l"/>
              </a:tabLst>
            </a:pPr>
            <a:endParaRPr sz="2200" dirty="0">
              <a:latin typeface="Calibri"/>
              <a:cs typeface="Calibri"/>
            </a:endParaRPr>
          </a:p>
        </p:txBody>
      </p:sp>
      <p:pic>
        <p:nvPicPr>
          <p:cNvPr id="11" name="Resim 10" descr="metin, yazı tipi, logo, grafik içeren bir resim&#10;&#10;Açıklama otomatik olarak oluşturuldu">
            <a:extLst>
              <a:ext uri="{FF2B5EF4-FFF2-40B4-BE49-F238E27FC236}">
                <a16:creationId xmlns:a16="http://schemas.microsoft.com/office/drawing/2014/main" id="{3114848A-2C9E-4C17-1A06-94C3A3D8B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1162" y="152400"/>
            <a:ext cx="3148238" cy="1199535"/>
          </a:xfrm>
          <a:prstGeom prst="rect">
            <a:avLst/>
          </a:prstGeom>
        </p:spPr>
      </p:pic>
      <p:sp>
        <p:nvSpPr>
          <p:cNvPr id="12" name="Akış Çizelgesi: İşlem 11">
            <a:extLst>
              <a:ext uri="{FF2B5EF4-FFF2-40B4-BE49-F238E27FC236}">
                <a16:creationId xmlns:a16="http://schemas.microsoft.com/office/drawing/2014/main" id="{762EC35C-47D9-613F-5977-20297E5EA095}"/>
              </a:ext>
            </a:extLst>
          </p:cNvPr>
          <p:cNvSpPr/>
          <p:nvPr/>
        </p:nvSpPr>
        <p:spPr>
          <a:xfrm>
            <a:off x="1063114" y="4982445"/>
            <a:ext cx="9372600" cy="395991"/>
          </a:xfrm>
          <a:prstGeom prst="flowChartProces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pic>
        <p:nvPicPr>
          <p:cNvPr id="2" name="Resim 1">
            <a:extLst>
              <a:ext uri="{FF2B5EF4-FFF2-40B4-BE49-F238E27FC236}">
                <a16:creationId xmlns:a16="http://schemas.microsoft.com/office/drawing/2014/main" id="{F3125D55-6935-59E8-7978-C74670AC6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1162" y="5562600"/>
            <a:ext cx="4536504" cy="872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1FC14-FBA4-28C3-2578-17CB6E4EA9F9}"/>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AAC77652-8032-0F6F-03CF-2C0949EFAFE7}"/>
              </a:ext>
            </a:extLst>
          </p:cNvPr>
          <p:cNvSpPr>
            <a:spLocks noGrp="1"/>
          </p:cNvSpPr>
          <p:nvPr>
            <p:ph type="subTitle" idx="4"/>
          </p:nvPr>
        </p:nvSpPr>
        <p:spPr>
          <a:xfrm>
            <a:off x="533400" y="1600200"/>
            <a:ext cx="8534400" cy="4185761"/>
          </a:xfrm>
        </p:spPr>
        <p:txBody>
          <a:bodyPr/>
          <a:lstStyle/>
          <a:p>
            <a:r>
              <a:rPr lang="tr-TR" sz="1600" b="1" dirty="0">
                <a:latin typeface="+mj-lt"/>
              </a:rPr>
              <a:t>Sü</a:t>
            </a:r>
            <a:r>
              <a:rPr lang="tr-TR" sz="1800" b="1" dirty="0">
                <a:latin typeface="+mj-lt"/>
              </a:rPr>
              <a:t>reçler</a:t>
            </a:r>
          </a:p>
          <a:p>
            <a:endParaRPr lang="tr-TR" sz="1600" b="1" dirty="0">
              <a:latin typeface="+mj-lt"/>
            </a:endParaRPr>
          </a:p>
          <a:p>
            <a:r>
              <a:rPr lang="tr-TR" sz="1600" dirty="0">
                <a:latin typeface="+mj-lt"/>
              </a:rPr>
              <a:t>-İşbirliği yapılması planlanan ilgili kurumlar ile gerekli görüşmeler ilgili bölüm/yüksekokul/fakülte/enstitü öğretim elemanları tarafından gerçekleştirilir ve söz konusu Anlaşma teklifi ve ilgili yükseköğretim kurumunun uluslararası ofisinin iletişim bilgileri Uluslararası İlişkiler Ofisi’ne iletilir. </a:t>
            </a:r>
          </a:p>
          <a:p>
            <a:r>
              <a:rPr lang="tr-TR" sz="1600" dirty="0">
                <a:latin typeface="+mj-lt"/>
              </a:rPr>
              <a:t>-Protokol imzalanacak yurt dışındaki yükseköğretim kurumunun YÖK tarafından tanınması gerektiğinden, protokol imzalanmadan önce yükseköğretim kurumunun tanınırlığı e-Devlet aracılığı ile OKUL TANIMA uygulamasından sorgulanabilir. </a:t>
            </a:r>
          </a:p>
          <a:p>
            <a:r>
              <a:rPr lang="tr-TR" sz="1600" dirty="0">
                <a:latin typeface="+mj-lt"/>
              </a:rPr>
              <a:t>-İlgili kurum YÖK tarafından tanınıyorsa protokol imza süreci başlar. </a:t>
            </a:r>
          </a:p>
          <a:p>
            <a:r>
              <a:rPr lang="tr-TR" sz="1600" dirty="0">
                <a:latin typeface="+mj-lt"/>
              </a:rPr>
              <a:t>-Akademik iş birliği protokolü yapılırken kullanılacak protokol üniversitemizin kullandığı şablonsa protokol üniversite yasal temsilcilerine imzaya çıkarılabilir. Kullanılacak protokol diğer kurumun şablonuysa, ilgili protokolün Uluslararası İlişkiler Ofisine iletilir ve protokol incelendikten sonra ofis tarafından imzaya sunulur. </a:t>
            </a:r>
          </a:p>
          <a:p>
            <a:r>
              <a:rPr lang="tr-TR" sz="1600" dirty="0">
                <a:latin typeface="+mj-lt"/>
              </a:rPr>
              <a:t>-Protokoller İngilizce olarak ikişer nüsha halinde üniversite yasal temsilcisi tarafından imzalanır ve karşı tarafın imzası için postaya verilir, ya da imzalı hali taranarak ilgili kuruma iletilir. </a:t>
            </a:r>
          </a:p>
          <a:p>
            <a:r>
              <a:rPr lang="tr-TR" sz="1600" dirty="0">
                <a:latin typeface="+mj-lt"/>
              </a:rPr>
              <a:t>-Akademik İş Birliği Protokolleri iki taraf da imzalandıktan sonra yürürlüğe girer.</a:t>
            </a:r>
          </a:p>
        </p:txBody>
      </p:sp>
      <p:pic>
        <p:nvPicPr>
          <p:cNvPr id="4" name="Resim 3">
            <a:extLst>
              <a:ext uri="{FF2B5EF4-FFF2-40B4-BE49-F238E27FC236}">
                <a16:creationId xmlns:a16="http://schemas.microsoft.com/office/drawing/2014/main" id="{6934903D-E92B-EBBD-BA42-551FED09E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6512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B3B63-967E-1D47-11EB-5EAB37EFAA60}"/>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7C54580E-4772-86A2-D230-15511C5671D6}"/>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02E2D0E4-42A8-70F2-4127-22FC0954CD10}"/>
              </a:ext>
            </a:extLst>
          </p:cNvPr>
          <p:cNvSpPr>
            <a:spLocks noGrp="1"/>
          </p:cNvSpPr>
          <p:nvPr>
            <p:ph sz="half" idx="3"/>
          </p:nvPr>
        </p:nvSpPr>
        <p:spPr>
          <a:xfrm>
            <a:off x="533400" y="1632902"/>
            <a:ext cx="10888574" cy="4154984"/>
          </a:xfrm>
        </p:spPr>
        <p:txBody>
          <a:bodyPr/>
          <a:lstStyle/>
          <a:p>
            <a:r>
              <a:rPr lang="tr-TR" u="none" dirty="0">
                <a:latin typeface="+mj-lt"/>
              </a:rPr>
              <a:t>ORHUN DEĞİŞİM PROGRAMI</a:t>
            </a:r>
          </a:p>
          <a:p>
            <a:endParaRPr lang="tr-TR" u="none" dirty="0">
              <a:latin typeface="+mj-lt"/>
            </a:endParaRPr>
          </a:p>
          <a:p>
            <a:r>
              <a:rPr lang="tr-TR" b="0" u="none" dirty="0">
                <a:latin typeface="+mj-lt"/>
              </a:rPr>
              <a:t>-Orhun Değişim Programı ile öğrenciler Türk Keneşi Türk Üniversiteler Birliği üyeleri arasında imzalanacak protokoller kapsamında yapılan öğrenci ve öğretim üyesi değişim programıdır.</a:t>
            </a:r>
          </a:p>
          <a:p>
            <a:endParaRPr lang="tr-TR" u="none" dirty="0">
              <a:latin typeface="+mj-lt"/>
            </a:endParaRPr>
          </a:p>
          <a:p>
            <a:r>
              <a:rPr lang="tr-TR" b="0" u="none" dirty="0">
                <a:latin typeface="+mj-lt"/>
              </a:rPr>
              <a:t>-Orhun Değişim Programı ile öğrenciler Türk Keneşi Türk Üniversiteler Birliği üyesi olan üniversitelere gidebilirler.</a:t>
            </a:r>
          </a:p>
          <a:p>
            <a:endParaRPr lang="tr-TR" b="0" u="none" dirty="0">
              <a:latin typeface="+mj-lt"/>
            </a:endParaRPr>
          </a:p>
          <a:p>
            <a:r>
              <a:rPr lang="tr-TR" b="0" u="none" dirty="0">
                <a:latin typeface="+mj-lt"/>
              </a:rPr>
              <a:t>-Öğrenciler tek bir yarıyıl ( Güz ya da Bahar) ya da tüm akademik dönem ( Güz ve Bahar) şeklinde Orhun Değişim Programı hareketliliğini gerçekleştirebilirler. Güz dönemi akademik yıl her yıl genellikle Eylül-Ocak dönemi arasındadır, Bahar dönemi ise Şubat-Mayıs arasındadır. (Üniversitelere göre değişiklik gösterebilir.)</a:t>
            </a:r>
          </a:p>
          <a:p>
            <a:endParaRPr lang="tr-TR" b="0" u="none" dirty="0">
              <a:latin typeface="+mj-lt"/>
            </a:endParaRPr>
          </a:p>
          <a:p>
            <a:r>
              <a:rPr lang="tr-TR" b="0" u="none" dirty="0">
                <a:latin typeface="+mj-lt"/>
              </a:rPr>
              <a:t>-Kontenjanlar üniversiteler tarafından belirlenir.</a:t>
            </a:r>
          </a:p>
          <a:p>
            <a:endParaRPr lang="tr-TR" b="0" u="none" dirty="0">
              <a:latin typeface="+mj-lt"/>
            </a:endParaRPr>
          </a:p>
          <a:p>
            <a:r>
              <a:rPr lang="tr-TR" b="0" u="none" dirty="0">
                <a:latin typeface="+mj-lt"/>
              </a:rPr>
              <a:t>-Başvuru Uluslararası </a:t>
            </a:r>
            <a:r>
              <a:rPr lang="tr-TR" b="0" u="none" dirty="0">
                <a:solidFill>
                  <a:srgbClr val="FFFFFF"/>
                </a:solidFill>
                <a:latin typeface="+mj-lt"/>
                <a:cs typeface="Arial"/>
              </a:rPr>
              <a:t>İlişkiler ve Değişim Programları Koordinatörlüğü tarafından duyurulan kriterler doğrultusunda yapılır.</a:t>
            </a:r>
            <a:r>
              <a:rPr lang="tr-TR" b="0" u="none" dirty="0">
                <a:latin typeface="+mj-lt"/>
              </a:rPr>
              <a:t> </a:t>
            </a:r>
          </a:p>
        </p:txBody>
      </p:sp>
      <p:pic>
        <p:nvPicPr>
          <p:cNvPr id="5" name="Resim 4">
            <a:extLst>
              <a:ext uri="{FF2B5EF4-FFF2-40B4-BE49-F238E27FC236}">
                <a16:creationId xmlns:a16="http://schemas.microsoft.com/office/drawing/2014/main" id="{17689DF7-997A-B2CF-46D6-F2671DBB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1398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7BE87E-9415-443A-DDE3-9A8D5A3BC9E7}"/>
              </a:ext>
            </a:extLst>
          </p:cNvPr>
          <p:cNvSpPr>
            <a:spLocks noGrp="1"/>
          </p:cNvSpPr>
          <p:nvPr>
            <p:ph type="title"/>
          </p:nvPr>
        </p:nvSpPr>
        <p:spPr>
          <a:xfrm>
            <a:off x="457200" y="1585282"/>
            <a:ext cx="10591800" cy="3385542"/>
          </a:xfrm>
        </p:spPr>
        <p:txBody>
          <a:bodyPr/>
          <a:lstStyle/>
          <a:p>
            <a:r>
              <a:rPr lang="tr-TR" sz="2000" b="1" dirty="0">
                <a:solidFill>
                  <a:schemeClr val="bg1"/>
                </a:solidFill>
                <a:latin typeface="+mj-lt"/>
              </a:rPr>
              <a:t>Başvuru Esnasında İstenen Belgeler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1) Transkript ( 1 Adet Türkçe 1 Adet İngilizce)</a:t>
            </a:r>
            <a:br>
              <a:rPr lang="tr-TR" sz="2000" dirty="0">
                <a:solidFill>
                  <a:schemeClr val="bg1"/>
                </a:solidFill>
                <a:latin typeface="+mj-lt"/>
              </a:rPr>
            </a:br>
            <a:r>
              <a:rPr lang="tr-TR" sz="2000" dirty="0">
                <a:solidFill>
                  <a:schemeClr val="bg1"/>
                </a:solidFill>
                <a:latin typeface="+mj-lt"/>
              </a:rPr>
              <a:t>2) Öğrenci Bilgi Formu</a:t>
            </a:r>
            <a:br>
              <a:rPr lang="tr-TR" sz="2000" dirty="0">
                <a:solidFill>
                  <a:schemeClr val="bg1"/>
                </a:solidFill>
                <a:latin typeface="+mj-lt"/>
              </a:rPr>
            </a:br>
            <a:r>
              <a:rPr lang="tr-TR" sz="2000" dirty="0">
                <a:solidFill>
                  <a:schemeClr val="bg1"/>
                </a:solidFill>
                <a:latin typeface="+mj-lt"/>
              </a:rPr>
              <a:t>3) Aday Öğrenci Formu (Başvurularda sadece 1 adet tercih yapılabilir)</a:t>
            </a:r>
            <a:br>
              <a:rPr lang="tr-TR" sz="20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r>
              <a:rPr lang="tr-TR" sz="2000" b="1" dirty="0">
                <a:solidFill>
                  <a:schemeClr val="bg1"/>
                </a:solidFill>
                <a:latin typeface="+mj-lt"/>
              </a:rPr>
              <a:t>*** Gönderen kurum öğrencilerin ulaşım giderlerini; Kabul eden kurum gelecek öğrencilerin iaşe ve ibate giderlerini karşılayacaktır. Bu imkanlar dışında öğrencilere nakit bir ödeme yapılmayacaktır.</a:t>
            </a: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847104EA-9EBD-9694-E67F-AC33FEB2EC63}"/>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7915EAAB-570F-3577-AAE0-4C136578261F}"/>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E5CD4349-7AB1-EA5B-DE47-3617568B9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7099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620B-73A6-5E65-C2B3-3987127C5DF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95C5183-764C-8886-5148-ACAAB57F9F2B}"/>
              </a:ext>
            </a:extLst>
          </p:cNvPr>
          <p:cNvSpPr>
            <a:spLocks noGrp="1"/>
          </p:cNvSpPr>
          <p:nvPr>
            <p:ph type="title"/>
          </p:nvPr>
        </p:nvSpPr>
        <p:spPr>
          <a:xfrm>
            <a:off x="457200" y="1585282"/>
            <a:ext cx="10591800" cy="7663636"/>
          </a:xfrm>
        </p:spPr>
        <p:txBody>
          <a:bodyPr/>
          <a:lstStyle/>
          <a:p>
            <a:r>
              <a:rPr lang="tr-TR" sz="2000" b="1" dirty="0">
                <a:solidFill>
                  <a:schemeClr val="bg1"/>
                </a:solidFill>
                <a:latin typeface="+mj-lt"/>
              </a:rPr>
              <a:t>Genel Bilgiler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a:t>
            </a:r>
            <a:r>
              <a:rPr lang="tr-TR" sz="1800" dirty="0">
                <a:solidFill>
                  <a:schemeClr val="bg1"/>
                </a:solidFill>
                <a:latin typeface="+mj-lt"/>
              </a:rPr>
              <a:t>Başvuruda bölüm sınırlaması yoktur. Tüm başvuruların alınması sonrasında, öğrencilerin tercih ettikleri ev sahibi üniversitenin öğrenci kabulü kararına göre değerlendirmeler yapılacak ve sonuçlar ilan edilecektir. Başvuru yapacak olan öğrencilerimizin başvuru yapmak istediği üniversitede kendi öğrenim gördüğü bölümün/programın yer alıp almadığını, başvuru yapmak istediği üniversitenin web sitesinden incelemesi gerekmektedir.</a:t>
            </a:r>
            <a:br>
              <a:rPr lang="tr-TR" sz="1800" dirty="0">
                <a:solidFill>
                  <a:schemeClr val="bg1"/>
                </a:solidFill>
                <a:latin typeface="+mj-lt"/>
              </a:rPr>
            </a:br>
            <a:br>
              <a:rPr lang="tr-TR" sz="1800" dirty="0">
                <a:solidFill>
                  <a:schemeClr val="bg1"/>
                </a:solidFill>
                <a:latin typeface="+mj-lt"/>
              </a:rPr>
            </a:br>
            <a:r>
              <a:rPr lang="tr-TR" sz="1800" dirty="0">
                <a:solidFill>
                  <a:schemeClr val="bg1"/>
                </a:solidFill>
                <a:latin typeface="+mj-lt"/>
              </a:rPr>
              <a:t>-Öğrenci değişimi süresi en az bir, en fazla iki yarıyılı kapsar. Yarıyıl hesabı, eğitim sistemi dikkate alınarak değiştirilebilir. Ancak değişimin toplam süresi bir yılı aşamaz.</a:t>
            </a:r>
            <a:br>
              <a:rPr lang="tr-TR" sz="1800" dirty="0">
                <a:solidFill>
                  <a:schemeClr val="bg1"/>
                </a:solidFill>
                <a:latin typeface="+mj-lt"/>
              </a:rPr>
            </a:br>
            <a:br>
              <a:rPr lang="tr-TR" sz="1800" dirty="0">
                <a:solidFill>
                  <a:schemeClr val="bg1"/>
                </a:solidFill>
                <a:latin typeface="+mj-lt"/>
              </a:rPr>
            </a:br>
            <a:r>
              <a:rPr lang="tr-TR" sz="1800" dirty="0">
                <a:solidFill>
                  <a:schemeClr val="bg1"/>
                </a:solidFill>
                <a:latin typeface="+mj-lt"/>
              </a:rPr>
              <a:t>-Öğrenciler Orhun Değişim Programı öğrencisi oldukları süre boyunca kendi yükseköğretim kurumlarına kayıt yaptırarak ödemekle yükümlü oldukları katkı payı/öğrenim ücretini kendi kurumlarına ödemeye devam ederler. Değişime katılan öğrenciler kayıtlarını donduramazlar. Öğrenciler, değişim programı çerçevesinde gideceği yükseköğretim kurumlarına ayrıca eğitim öğretim ücreti ödemezler.</a:t>
            </a:r>
            <a:br>
              <a:rPr lang="tr-TR" sz="18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2DDADF54-0274-E964-8F9A-29437575476D}"/>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13DAA1FE-5206-D133-B2E9-F11259E0A6CA}"/>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D62BB376-87F7-CFC6-7E15-3662F41DD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4573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6AB8C-4399-EC14-B846-0BA6B3E5156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409A111-DE52-18C1-DCA0-5EB9D1BEC566}"/>
              </a:ext>
            </a:extLst>
          </p:cNvPr>
          <p:cNvSpPr>
            <a:spLocks noGrp="1"/>
          </p:cNvSpPr>
          <p:nvPr>
            <p:ph type="title"/>
          </p:nvPr>
        </p:nvSpPr>
        <p:spPr>
          <a:xfrm>
            <a:off x="457200" y="1585282"/>
            <a:ext cx="10591800" cy="7386638"/>
          </a:xfrm>
        </p:spPr>
        <p:txBody>
          <a:bodyPr/>
          <a:lstStyle/>
          <a:p>
            <a:r>
              <a:rPr lang="tr-TR" sz="2000" b="1" dirty="0">
                <a:solidFill>
                  <a:schemeClr val="bg1"/>
                </a:solidFill>
                <a:latin typeface="+mj-lt"/>
              </a:rPr>
              <a:t>Genel Bilgiler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-Orhun Değişim Programı öğrencileri, gidilen yükseköğretim kurumlarının kendi öğrencilerine uyguladıkları diğer mali yükümlülüklere tabi tutulabilirler. Bu husus programa kabul edilen öğrencilerle yapıla Orhun Değişim Programı Öğrencisi Yükümlülük Sözleşmesinde yer alır. Yükseköğretim kurumları kendi öğrencilerinden talep ettikleri mali ödemeler dışında, Orhun Değişim Programı öğrencilerinden ek mali talepte bulunamazlar.</a:t>
            </a:r>
            <a:br>
              <a:rPr lang="tr-TR" sz="2000" dirty="0">
                <a:solidFill>
                  <a:schemeClr val="bg1"/>
                </a:solidFill>
                <a:latin typeface="+mj-lt"/>
              </a:rPr>
            </a:br>
            <a:br>
              <a:rPr lang="tr-TR" sz="2000" dirty="0">
                <a:solidFill>
                  <a:schemeClr val="bg1"/>
                </a:solidFill>
                <a:latin typeface="+mj-lt"/>
              </a:rPr>
            </a:br>
            <a:r>
              <a:rPr lang="tr-TR" sz="2000" dirty="0">
                <a:solidFill>
                  <a:schemeClr val="bg1"/>
                </a:solidFill>
                <a:latin typeface="+mj-lt"/>
              </a:rPr>
              <a:t>-Orhun Değişim Programına katılan öğrencilerin, öğrenim gördükleri süre içerisinde aldıkları diğer burslar ve krediler devam eder.</a:t>
            </a:r>
            <a:br>
              <a:rPr lang="tr-TR" sz="2000" dirty="0">
                <a:solidFill>
                  <a:schemeClr val="bg1"/>
                </a:solidFill>
                <a:latin typeface="+mj-lt"/>
              </a:rPr>
            </a:br>
            <a:br>
              <a:rPr lang="tr-TR" sz="2000" dirty="0">
                <a:solidFill>
                  <a:schemeClr val="bg1"/>
                </a:solidFill>
                <a:latin typeface="+mj-lt"/>
              </a:rPr>
            </a:br>
            <a:r>
              <a:rPr lang="tr-TR" sz="2000" dirty="0">
                <a:solidFill>
                  <a:schemeClr val="bg1"/>
                </a:solidFill>
                <a:latin typeface="+mj-lt"/>
              </a:rPr>
              <a:t>-</a:t>
            </a:r>
            <a:r>
              <a:rPr lang="tr-TR" sz="2000" dirty="0">
                <a:solidFill>
                  <a:schemeClr val="bg1"/>
                </a:solidFill>
                <a:latin typeface="+mj-lt"/>
                <a:hlinkClick r:id="rId2" action="ppaction://hlinkfile">
                  <a:extLst>
                    <a:ext uri="{A12FA001-AC4F-418D-AE19-62706E023703}">
                      <ahyp:hlinkClr xmlns:ahyp="http://schemas.microsoft.com/office/drawing/2018/hyperlinkcolor" val="tx"/>
                    </a:ext>
                  </a:extLst>
                </a:hlinkClick>
              </a:rPr>
              <a:t>MoU ve Orhun Değişim Programı Anlaşma Listesi</a:t>
            </a:r>
            <a:br>
              <a:rPr lang="tr-TR" sz="18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9865AB1C-6E97-4347-9B24-A927C36EFBAB}"/>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53EE0AF7-AF27-332F-2D49-9FF178F5FDA0}"/>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B8235D84-8A84-59AC-1380-FC951AAD3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859128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AF4F30-E5B6-4438-8E95-7C24A7CB4077}">
  <we:reference id="98d6c1cd-d2ea-4e59-b3d5-7612ea4978eb" version="3.1.0.0" store="EXCatalog" storeType="EXCatalog"/>
  <we:alternateReferences>
    <we:reference id="WA104380907" version="3.1.0.0" store="tr-T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TM04033929[[fn=Kurşun Rengi]]</Template>
  <TotalTime>1453</TotalTime>
  <Words>3939</Words>
  <Application>Microsoft Office PowerPoint</Application>
  <PresentationFormat>Geniş ekran</PresentationFormat>
  <Paragraphs>334</Paragraphs>
  <Slides>47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47</vt:i4>
      </vt:variant>
    </vt:vector>
  </HeadingPairs>
  <TitlesOfParts>
    <vt:vector size="52" baseType="lpstr">
      <vt:lpstr>Arial</vt:lpstr>
      <vt:lpstr>Calibri</vt:lpstr>
      <vt:lpstr>Calibri Light</vt:lpstr>
      <vt:lpstr>Palatino</vt:lpstr>
      <vt:lpstr>Office Theme</vt:lpstr>
      <vt:lpstr>Kapadokya Üniversitesi Uluslararası İlişkiler ve Değişim Programları Koordinatörlüğü 2024-2025 Akademik Yılı Değişim Programları Bilgilendirme Sunumu </vt:lpstr>
      <vt:lpstr>-Değişim Programları Nedir? -Değişim Programlarından kimler faydalanabilir? -Değişim Programları hangi ülkeleri/bölgeleri kapsar? </vt:lpstr>
      <vt:lpstr>Kapadokya Üniversitesi Değişim Programları -Erasmus+ (European Community Action Scheme for the Mobility of University Students) -Orhun Değişim Programı -Memorandum of Understanding (MoU)</vt:lpstr>
      <vt:lpstr>MoU (Memorandum of Understanding)  İki üniversite arasında iyi niyet göstergesi olan ve maddi bağlayıcılığı bulunmayan Akademik/ Genel anlaşma türüdür. Bu anlaşma vesilesi ile kurumlar arası ek anlaşmalar yapılabilir.   -İmzalanan Akademik İş birliği Protokolleri (MoU) kapsamında;  1)Öğretim üyelerinin ve araştırma görevlilerinin değişimi;  2)Ön lisans, Lisans, Lisansüstü programlarda karşılıklı olarak öğrenci değişimi;  3)Karşılıklı iş birliği içinde ortak araştırma projelerinin koordinasyonu;  4)Akademik konferanslar, ortak dersler, özel kısa dönem eğitim kursları, seminerler ve sempozyumlar gibi ortak akademik aktivitelerin düzenlenmesi; 5)Akademik yayınların ve eğitim materyallerinin değişimi hedeflenmektedir.           </vt:lpstr>
      <vt:lpstr> </vt:lpstr>
      <vt:lpstr> </vt:lpstr>
      <vt:lpstr>Başvuru Esnasında İstenen Belgeler  1) Transkript ( 1 Adet Türkçe 1 Adet İngilizce) 2) Öğrenci Bilgi Formu 3) Aday Öğrenci Formu (Başvurularda sadece 1 adet tercih yapılabilir)   *** Gönderen kurum öğrencilerin ulaşım giderlerini; Kabul eden kurum gelecek öğrencilerin iaşe ve ibate giderlerini karşılayacaktır. Bu imkanlar dışında öğrencilere nakit bir ödeme yapılmayacaktır.  </vt:lpstr>
      <vt:lpstr>Genel Bilgiler  -Başvuruda bölüm sınırlaması yoktur. Tüm başvuruların alınması sonrasında, öğrencilerin tercih ettikleri ev sahibi üniversitenin öğrenci kabulü kararına göre değerlendirmeler yapılacak ve sonuçlar ilan edilecektir. Başvuru yapacak olan öğrencilerimizin başvuru yapmak istediği üniversitede kendi öğrenim gördüğü bölümün/programın yer alıp almadığını, başvuru yapmak istediği üniversitenin web sitesinden incelemesi gerekmektedir.  -Öğrenci değişimi süresi en az bir, en fazla iki yarıyılı kapsar. Yarıyıl hesabı, eğitim sistemi dikkate alınarak değiştirilebilir. Ancak değişimin toplam süresi bir yılı aşamaz.  -Öğrenciler Orhun Değişim Programı öğrencisi oldukları süre boyunca kendi yükseköğretim kurumlarına kayıt yaptırarak ödemekle yükümlü oldukları katkı payı/öğrenim ücretini kendi kurumlarına ödemeye devam ederler. Değişime katılan öğrenciler kayıtlarını donduramazlar. Öğrenciler, değişim programı çerçevesinde gideceği yükseköğretim kurumlarına ayrıca eğitim öğretim ücreti ödemezler.            </vt:lpstr>
      <vt:lpstr>Genel Bilgiler  -Orhun Değişim Programı öğrencileri, gidilen yükseköğretim kurumlarının kendi öğrencilerine uyguladıkları diğer mali yükümlülüklere tabi tutulabilirler. Bu husus programa kabul edilen öğrencilerle yapıla Orhun Değişim Programı Öğrencisi Yükümlülük Sözleşmesinde yer alır. Yükseköğretim kurumları kendi öğrencilerinden talep ettikleri mali ödemeler dışında, Orhun Değişim Programı öğrencilerinden ek mali talepte bulunamazlar.  -Orhun Değişim Programına katılan öğrencilerin, öğrenim gördükleri süre içerisinde aldıkları diğer burslar ve krediler devam eder.  -MoU ve Orhun Değişim Programı Anlaşma Listesi            </vt:lpstr>
      <vt:lpstr>ERASMUS+  Erasmus+ 2021-2027 yılları arasında uygulanan eğitim, gençlik ve spor alanlarını kapsayan Avrupa Birliğinin hibe programıdır. Erasmus+ Programı ile kişilere, yaş ve eğitim geçmişlerine bakılmaksızın yeni beceriler kazandırılması, onların kişisel gelişimlerinin güçlendirilmesi ve istihdam olanaklarının artırılması amaçlanmaktadır. Erasmus+ Programının 2021-2027 yılları için tüm Avrupa'daki bütçesi 28,4 Milyar Avro'dur.</vt:lpstr>
      <vt:lpstr>Erasmus kimdir?</vt:lpstr>
      <vt:lpstr> </vt:lpstr>
      <vt:lpstr> </vt:lpstr>
      <vt:lpstr>Türkiye Ulusal Ajansı kimdir?  -AB Erasmus+ ve Avrupa Dayanışma Programlarının (ESC) ülkemizde yürütülmesinden sorumlu kamu kurumudur. Yükseköğretim Kurumları’nda yürütülmesi planlanan hareketlilikler ile ilgili Türkiye Ulusal Ajansı tarafından belirlenir</vt:lpstr>
      <vt:lpstr>ERASMUS+ Programının bireyler üzerinde olumlu etkileri nelerdir?  Kültürel Çeşitlilik ve Anlayış: ERASMUS+ Programı, farklı ülkelerden gelen öğrencilerin bir araya gelmesini sağlar. Bu, kültürel çeşitliliği artırır ve katılımcılar arasında kültürler arası anlayışı geliştirir.  Dil Becerileri Gelişimi: Program, öğrencilere yabancı bir ülkede öğrenim görme veya staj yapma fırsatı sunar. Bu da dil becerilerini geliştirmelerine yardımcı olur ve uluslararası iletişim becerilerini artırır.  Mesleki Gelişim: Özellikle staj yapma imkanı sunan ERASMUS+ Programı, öğrencilerin mesleki gelişimine katkı sağlar. İş dünyasındaki pratik deneyim, öğrencilerin gelecekteki kariyerleri için önemli bir avantaj olabilir.  Kişisel Gelişim: Yurtdışında bir süre geçirmek, öğrencilerin bağımsızlık, problem çözme ve adaptasyon becerilerini geliştirmelerine katkıda bulunur. Bu deneyim, kişisel büyüme ve olgunlaşma sürecini destekler.  Avrupa Birliği İçinde İşbirliği: ERASMUS+ Programı, farklı ülkelerden gelen öğrencilerin ve gençlerin bir araya gelmesini sağlar. Bu, Avrupa Birliği içinde işbirliği ve arkadaşlık ilişkilerinin oluşturulmasına katkı sağlar. Akademik ve Kültürel Zenginleşme: Program, öğrencilere farklı ülkelerdeki eğitim kurumlarında öğrenim görme fırsatı tanır. Bu da akademik bilgiye ek olarak kültürel açıdan da zenginleşmelerine olanak sağlar.  Uluslararası İş İmkanları: ERASMUS+ deneyimi, öğrencilere uluslararası iş bağlantıları kurma ve küresel iş dünyasında yer bulma konusunda avantaj sağlar.  </vt:lpstr>
      <vt:lpstr> </vt:lpstr>
      <vt:lpstr> </vt:lpstr>
      <vt:lpstr> </vt:lpstr>
      <vt:lpstr>NOT:  Bir öğrenci öğrenim hayatının her bir seviyesinde (ön lisans/lisans, yüksek lisans ve doktora) 12 ay olmak üzere toplam azami 36 ay hibeli olarak Erasmus Öğrenim ve Staj Hareketliliği Programından faydalanabilecektir.  </vt:lpstr>
      <vt:lpstr> </vt:lpstr>
      <vt:lpstr> </vt:lpstr>
      <vt:lpstr> </vt:lpstr>
      <vt:lpstr>  </vt:lpstr>
      <vt:lpstr> </vt:lpstr>
      <vt:lpstr> </vt:lpstr>
      <vt:lpstr> </vt:lpstr>
      <vt:lpstr> </vt:lpstr>
      <vt:lpstr> </vt:lpstr>
      <vt:lpstr> </vt:lpstr>
      <vt:lpstr> </vt:lpstr>
      <vt:lpstr> </vt:lpstr>
      <vt:lpstr>ERASMUS+ Staj/Öğrenim Hareketliliğine Hak Kazandım, Ne yapmalıyım?</vt:lpstr>
      <vt:lpstr>Öğrenim/Staj Hareketliliği-  Faaliyet Öncesi</vt:lpstr>
      <vt:lpstr>  </vt:lpstr>
      <vt:lpstr>  </vt:lpstr>
      <vt:lpstr> </vt:lpstr>
      <vt:lpstr> </vt:lpstr>
      <vt:lpstr> </vt:lpstr>
      <vt:lpstr> </vt:lpstr>
      <vt:lpstr>PASAPORT/VİZE</vt:lpstr>
      <vt:lpstr>  </vt:lpstr>
      <vt:lpstr>HİBE ÖDEMELERİ</vt:lpstr>
      <vt:lpstr>HİBE HANGİ DURUMLARDA KESİLİR?</vt:lpstr>
      <vt:lpstr>  </vt:lpstr>
      <vt:lpstr>Dönüş Belgeleri</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Funda Kaya</dc:creator>
  <cp:lastModifiedBy>Alperen Özen</cp:lastModifiedBy>
  <cp:revision>67</cp:revision>
  <dcterms:created xsi:type="dcterms:W3CDTF">2023-12-07T14:16:06Z</dcterms:created>
  <dcterms:modified xsi:type="dcterms:W3CDTF">2025-01-18T13:40:41Z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2023-04-07T00:00:00Z</vt:filetime>
  </property>
  <property fmtid="{D5CDD505-2E9C-101B-9397-08002B2CF9AE}" pid="3" name="Creator">
    <vt:lpwstr>Microsoft® PowerPoint® Microsoft 365 için</vt:lpwstr>
  </property>
  <property fmtid="{D5CDD505-2E9C-101B-9397-08002B2CF9AE}" pid="4" name="LastSaved">
    <vt:filetime>2023-12-07T00:00:00Z</vt:filetime>
  </property>
</Properties>
</file>